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Open Sauce Bold" charset="1" panose="00000800000000000000"/>
      <p:regular r:id="rId24"/>
    </p:embeddedFont>
    <p:embeddedFont>
      <p:font typeface="Open Sauce Heavy" charset="1" panose="00000A00000000000000"/>
      <p:regular r:id="rId25"/>
    </p:embeddedFont>
    <p:embeddedFont>
      <p:font typeface="Open Sauce" charset="1" panose="00000500000000000000"/>
      <p:regular r:id="rId26"/>
    </p:embeddedFont>
    <p:embeddedFont>
      <p:font typeface="The Seasons" charset="1" panose="00000000000000000000"/>
      <p:regular r:id="rId27"/>
    </p:embeddedFont>
    <p:embeddedFont>
      <p:font typeface="Poppins Bold" charset="1" panose="00000800000000000000"/>
      <p:regular r:id="rId28"/>
    </p:embeddedFont>
    <p:embeddedFont>
      <p:font typeface="Canva Sans Bold" charset="1" panose="020B0803030501040103"/>
      <p:regular r:id="rId29"/>
    </p:embeddedFont>
    <p:embeddedFont>
      <p:font typeface="Open Sauce Bold Italics" charset="1" panose="00000800000000000000"/>
      <p:regular r:id="rId30"/>
    </p:embeddedFont>
    <p:embeddedFont>
      <p:font typeface="Open Sans Extra Bold" charset="1" panose="020B0906030804020204"/>
      <p:regular r:id="rId31"/>
    </p:embeddedFont>
    <p:embeddedFont>
      <p:font typeface="Poppins" charset="1" panose="00000500000000000000"/>
      <p:regular r:id="rId32"/>
    </p:embeddedFont>
    <p:embeddedFont>
      <p:font typeface="Kollektif Bold" charset="1" panose="020B060402010101010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19" Target="../media/image58.png" Type="http://schemas.openxmlformats.org/officeDocument/2006/relationships/image"/><Relationship Id="rId2" Target="../media/image12.jpeg" Type="http://schemas.openxmlformats.org/officeDocument/2006/relationships/image"/><Relationship Id="rId20" Target="../media/image59.svg" Type="http://schemas.openxmlformats.org/officeDocument/2006/relationships/image"/><Relationship Id="rId21" Target="../media/image60.png" Type="http://schemas.openxmlformats.org/officeDocument/2006/relationships/image"/><Relationship Id="rId22" Target="../media/image61.sv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Freeform 9" id="9"/>
          <p:cNvSpPr/>
          <p:nvPr/>
        </p:nvSpPr>
        <p:spPr>
          <a:xfrm flipH="false" flipV="false" rot="0">
            <a:off x="944622" y="7912967"/>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028700" y="2850955"/>
            <a:ext cx="78988" cy="3562352"/>
            <a:chOff x="0" y="0"/>
            <a:chExt cx="20803" cy="938233"/>
          </a:xfrm>
        </p:grpSpPr>
        <p:sp>
          <p:nvSpPr>
            <p:cNvPr name="Freeform 11" id="11"/>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2" id="12"/>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3" id="13"/>
          <p:cNvSpPr txBox="true"/>
          <p:nvPr/>
        </p:nvSpPr>
        <p:spPr>
          <a:xfrm rot="0">
            <a:off x="1474642" y="4493288"/>
            <a:ext cx="7958238" cy="1285511"/>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MAJOR PROJECT</a:t>
            </a:r>
          </a:p>
        </p:txBody>
      </p:sp>
      <p:sp>
        <p:nvSpPr>
          <p:cNvPr name="TextBox 14" id="14"/>
          <p:cNvSpPr txBox="true"/>
          <p:nvPr/>
        </p:nvSpPr>
        <p:spPr>
          <a:xfrm rot="0">
            <a:off x="1460275" y="2633270"/>
            <a:ext cx="8293728"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Learnlytics</a:t>
            </a:r>
          </a:p>
        </p:txBody>
      </p:sp>
      <p:sp>
        <p:nvSpPr>
          <p:cNvPr name="TextBox 15" id="15"/>
          <p:cNvSpPr txBox="true"/>
          <p:nvPr/>
        </p:nvSpPr>
        <p:spPr>
          <a:xfrm rot="0">
            <a:off x="2151579" y="7922492"/>
            <a:ext cx="6621735" cy="827780"/>
          </a:xfrm>
          <a:prstGeom prst="rect">
            <a:avLst/>
          </a:prstGeom>
        </p:spPr>
        <p:txBody>
          <a:bodyPr anchor="t" rtlCol="false" tIns="0" lIns="0" bIns="0" rIns="0">
            <a:spAutoFit/>
          </a:bodyPr>
          <a:lstStyle/>
          <a:p>
            <a:pPr algn="ctr">
              <a:lnSpc>
                <a:spcPts val="3287"/>
              </a:lnSpc>
            </a:pPr>
            <a:r>
              <a:rPr lang="en-US" sz="2859" spc="-57">
                <a:solidFill>
                  <a:srgbClr val="191919"/>
                </a:solidFill>
                <a:latin typeface="Open Sauce"/>
                <a:ea typeface="Open Sauce"/>
                <a:cs typeface="Open Sauce"/>
                <a:sym typeface="Open Sauce"/>
              </a:rPr>
              <a:t> AI-Powered Student Learning Behavior Analyzer with Predictive Modeling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3348832"/>
            <a:ext cx="8575931" cy="3086100"/>
            <a:chOff x="0" y="0"/>
            <a:chExt cx="2258681" cy="812800"/>
          </a:xfrm>
        </p:grpSpPr>
        <p:sp>
          <p:nvSpPr>
            <p:cNvPr name="Freeform 11" id="11"/>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5260999" y="3551734"/>
            <a:ext cx="7766002" cy="2740607"/>
          </a:xfrm>
          <a:prstGeom prst="rect">
            <a:avLst/>
          </a:prstGeom>
        </p:spPr>
        <p:txBody>
          <a:bodyPr anchor="t" rtlCol="false" tIns="0" lIns="0" bIns="0" rIns="0">
            <a:spAutoFit/>
          </a:bodyPr>
          <a:lstStyle/>
          <a:p>
            <a:pPr algn="ctr">
              <a:lnSpc>
                <a:spcPts val="11081"/>
              </a:lnSpc>
            </a:pPr>
            <a:r>
              <a:rPr lang="en-US" sz="8030" b="true">
                <a:solidFill>
                  <a:srgbClr val="FFFFFF"/>
                </a:solidFill>
                <a:latin typeface="Open Sauce Bold"/>
                <a:ea typeface="Open Sauce Bold"/>
                <a:cs typeface="Open Sauce Bold"/>
                <a:sym typeface="Open Sauce Bold"/>
              </a:rPr>
              <a:t>REQUIREMENT</a:t>
            </a:r>
          </a:p>
          <a:p>
            <a:pPr algn="ctr">
              <a:lnSpc>
                <a:spcPts val="11081"/>
              </a:lnSpc>
              <a:spcBef>
                <a:spcPct val="0"/>
              </a:spcBef>
            </a:pPr>
            <a:r>
              <a:rPr lang="en-US" b="true" sz="8030">
                <a:solidFill>
                  <a:srgbClr val="FFFFFF"/>
                </a:solidFill>
                <a:latin typeface="Open Sauce Bold"/>
                <a:ea typeface="Open Sauce Bold"/>
                <a:cs typeface="Open Sauce Bold"/>
                <a:sym typeface="Open Sauce Bold"/>
              </a:rPr>
              <a:t>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70862"/>
            <a:ext cx="7565966" cy="2052515"/>
          </a:xfrm>
          <a:prstGeom prst="rect">
            <a:avLst/>
          </a:prstGeom>
        </p:spPr>
        <p:txBody>
          <a:bodyPr anchor="t" rtlCol="false" tIns="0" lIns="0" bIns="0" rIns="0">
            <a:spAutoFit/>
          </a:bodyPr>
          <a:lstStyle/>
          <a:p>
            <a:pPr algn="l">
              <a:lnSpc>
                <a:spcPts val="8217"/>
              </a:lnSpc>
            </a:pPr>
            <a:r>
              <a:rPr lang="en-US" sz="5869">
                <a:solidFill>
                  <a:srgbClr val="FDFDFD"/>
                </a:solidFill>
                <a:latin typeface="Open Sans Extra Bold"/>
                <a:ea typeface="Open Sans Extra Bold"/>
                <a:cs typeface="Open Sans Extra Bold"/>
                <a:sym typeface="Open Sans Extra Bold"/>
              </a:rPr>
              <a:t>FUNCTIONAL</a:t>
            </a:r>
          </a:p>
          <a:p>
            <a:pPr algn="l" marL="0" indent="0" lvl="0">
              <a:lnSpc>
                <a:spcPts val="8217"/>
              </a:lnSpc>
              <a:spcBef>
                <a:spcPct val="0"/>
              </a:spcBef>
            </a:pPr>
            <a:r>
              <a:rPr lang="en-US" sz="5869">
                <a:solidFill>
                  <a:srgbClr val="FDFDFD"/>
                </a:solidFill>
                <a:latin typeface="Open Sans Extra Bold"/>
                <a:ea typeface="Open Sans Extra Bold"/>
                <a:cs typeface="Open Sans Extra Bold"/>
                <a:sym typeface="Open Sans Extra Bold"/>
              </a:rPr>
              <a:t>REQUIREMENTS</a:t>
            </a:r>
          </a:p>
        </p:txBody>
      </p:sp>
      <p:sp>
        <p:nvSpPr>
          <p:cNvPr name="Freeform 9" id="9"/>
          <p:cNvSpPr/>
          <p:nvPr/>
        </p:nvSpPr>
        <p:spPr>
          <a:xfrm flipH="false" flipV="false" rot="0">
            <a:off x="8929378" y="257156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791784" y="2551257"/>
            <a:ext cx="7405419" cy="1289685"/>
          </a:xfrm>
          <a:prstGeom prst="rect">
            <a:avLst/>
          </a:prstGeom>
        </p:spPr>
        <p:txBody>
          <a:bodyPr anchor="t" rtlCol="false" tIns="0" lIns="0" bIns="0" rIns="0">
            <a:spAutoFit/>
          </a:bodyPr>
          <a:lstStyle/>
          <a:p>
            <a:pPr algn="just">
              <a:lnSpc>
                <a:spcPts val="5040"/>
              </a:lnSpc>
            </a:pPr>
            <a:r>
              <a:rPr lang="en-US" sz="3600" spc="-72">
                <a:solidFill>
                  <a:srgbClr val="106861"/>
                </a:solidFill>
                <a:latin typeface="Poppins"/>
                <a:ea typeface="Poppins"/>
                <a:cs typeface="Poppins"/>
                <a:sym typeface="Poppins"/>
              </a:rPr>
              <a:t>Student data input </a:t>
            </a:r>
          </a:p>
          <a:p>
            <a:pPr algn="just">
              <a:lnSpc>
                <a:spcPts val="5040"/>
              </a:lnSpc>
            </a:pPr>
            <a:r>
              <a:rPr lang="en-US" sz="3600" spc="-72">
                <a:solidFill>
                  <a:srgbClr val="106861"/>
                </a:solidFill>
                <a:latin typeface="Poppins"/>
                <a:ea typeface="Poppins"/>
                <a:cs typeface="Poppins"/>
                <a:sym typeface="Poppins"/>
              </a:rPr>
              <a:t>(progress,certifications, results).</a:t>
            </a:r>
          </a:p>
        </p:txBody>
      </p:sp>
      <p:sp>
        <p:nvSpPr>
          <p:cNvPr name="TextBox 11" id="11"/>
          <p:cNvSpPr txBox="true"/>
          <p:nvPr/>
        </p:nvSpPr>
        <p:spPr>
          <a:xfrm rot="0">
            <a:off x="9028307" y="2841761"/>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436729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882581" y="4449322"/>
            <a:ext cx="6920797" cy="1927860"/>
          </a:xfrm>
          <a:prstGeom prst="rect">
            <a:avLst/>
          </a:prstGeom>
        </p:spPr>
        <p:txBody>
          <a:bodyPr anchor="t" rtlCol="false" tIns="0" lIns="0" bIns="0" rIns="0">
            <a:spAutoFit/>
          </a:bodyPr>
          <a:lstStyle/>
          <a:p>
            <a:pPr algn="just">
              <a:lnSpc>
                <a:spcPts val="5040"/>
              </a:lnSpc>
            </a:pPr>
            <a:r>
              <a:rPr lang="en-US" sz="3600" spc="-72">
                <a:solidFill>
                  <a:srgbClr val="106861"/>
                </a:solidFill>
                <a:latin typeface="Poppins"/>
                <a:ea typeface="Poppins"/>
                <a:cs typeface="Poppins"/>
                <a:sym typeface="Poppins"/>
              </a:rPr>
              <a:t>A</a:t>
            </a:r>
            <a:r>
              <a:rPr lang="en-US" sz="3600" spc="-72" strike="noStrike" u="none">
                <a:solidFill>
                  <a:srgbClr val="106861"/>
                </a:solidFill>
                <a:latin typeface="Poppins"/>
                <a:ea typeface="Poppins"/>
                <a:cs typeface="Poppins"/>
                <a:sym typeface="Poppins"/>
              </a:rPr>
              <a:t>dmin analytics interface for monitoring trends and insights.</a:t>
            </a:r>
          </a:p>
          <a:p>
            <a:pPr algn="just">
              <a:lnSpc>
                <a:spcPts val="5040"/>
              </a:lnSpc>
            </a:pPr>
          </a:p>
        </p:txBody>
      </p:sp>
      <p:sp>
        <p:nvSpPr>
          <p:cNvPr name="TextBox 14" id="14"/>
          <p:cNvSpPr txBox="true"/>
          <p:nvPr/>
        </p:nvSpPr>
        <p:spPr>
          <a:xfrm rot="0">
            <a:off x="9289058" y="464050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998942" y="616538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882581" y="6272407"/>
            <a:ext cx="6788709" cy="2566035"/>
          </a:xfrm>
          <a:prstGeom prst="rect">
            <a:avLst/>
          </a:prstGeom>
        </p:spPr>
        <p:txBody>
          <a:bodyPr anchor="t" rtlCol="false" tIns="0" lIns="0" bIns="0" rIns="0">
            <a:spAutoFit/>
          </a:bodyPr>
          <a:lstStyle/>
          <a:p>
            <a:pPr algn="l">
              <a:lnSpc>
                <a:spcPts val="5039"/>
              </a:lnSpc>
            </a:pPr>
            <a:r>
              <a:rPr lang="en-US" sz="3599" spc="-71">
                <a:solidFill>
                  <a:srgbClr val="106861"/>
                </a:solidFill>
                <a:latin typeface="Poppins"/>
                <a:ea typeface="Poppins"/>
                <a:cs typeface="Poppins"/>
                <a:sym typeface="Poppins"/>
              </a:rPr>
              <a:t>P</a:t>
            </a:r>
            <a:r>
              <a:rPr lang="en-US" sz="3599" spc="-71" strike="noStrike" u="none">
                <a:solidFill>
                  <a:srgbClr val="106861"/>
                </a:solidFill>
                <a:latin typeface="Poppins"/>
                <a:ea typeface="Poppins"/>
                <a:cs typeface="Poppins"/>
                <a:sym typeface="Poppins"/>
              </a:rPr>
              <a:t>redictive analytics for early intervention.</a:t>
            </a:r>
          </a:p>
          <a:p>
            <a:pPr algn="l">
              <a:lnSpc>
                <a:spcPts val="5039"/>
              </a:lnSpc>
            </a:pPr>
          </a:p>
          <a:p>
            <a:pPr algn="l">
              <a:lnSpc>
                <a:spcPts val="5039"/>
              </a:lnSpc>
            </a:pPr>
          </a:p>
        </p:txBody>
      </p:sp>
      <p:sp>
        <p:nvSpPr>
          <p:cNvPr name="TextBox 17" id="17"/>
          <p:cNvSpPr txBox="true"/>
          <p:nvPr/>
        </p:nvSpPr>
        <p:spPr>
          <a:xfrm rot="0">
            <a:off x="9144000" y="643859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95844" y="3739034"/>
            <a:ext cx="7565966" cy="2052515"/>
          </a:xfrm>
          <a:prstGeom prst="rect">
            <a:avLst/>
          </a:prstGeom>
        </p:spPr>
        <p:txBody>
          <a:bodyPr anchor="t" rtlCol="false" tIns="0" lIns="0" bIns="0" rIns="0">
            <a:spAutoFit/>
          </a:bodyPr>
          <a:lstStyle/>
          <a:p>
            <a:pPr algn="l">
              <a:lnSpc>
                <a:spcPts val="8217"/>
              </a:lnSpc>
            </a:pPr>
            <a:r>
              <a:rPr lang="en-US" sz="5869">
                <a:solidFill>
                  <a:srgbClr val="FDFDFD"/>
                </a:solidFill>
                <a:latin typeface="Open Sans Extra Bold"/>
                <a:ea typeface="Open Sans Extra Bold"/>
                <a:cs typeface="Open Sans Extra Bold"/>
                <a:sym typeface="Open Sans Extra Bold"/>
              </a:rPr>
              <a:t>NON- FUNCTIONAL</a:t>
            </a:r>
          </a:p>
          <a:p>
            <a:pPr algn="l" marL="0" indent="0" lvl="0">
              <a:lnSpc>
                <a:spcPts val="8217"/>
              </a:lnSpc>
              <a:spcBef>
                <a:spcPct val="0"/>
              </a:spcBef>
            </a:pPr>
            <a:r>
              <a:rPr lang="en-US" sz="5869">
                <a:solidFill>
                  <a:srgbClr val="FDFDFD"/>
                </a:solidFill>
                <a:latin typeface="Open Sans Extra Bold"/>
                <a:ea typeface="Open Sans Extra Bold"/>
                <a:cs typeface="Open Sans Extra Bold"/>
                <a:sym typeface="Open Sans Extra Bold"/>
              </a:rPr>
              <a:t>REQUIREMENTS</a:t>
            </a:r>
          </a:p>
        </p:txBody>
      </p:sp>
      <p:sp>
        <p:nvSpPr>
          <p:cNvPr name="Freeform 9" id="9"/>
          <p:cNvSpPr/>
          <p:nvPr/>
        </p:nvSpPr>
        <p:spPr>
          <a:xfrm flipH="false" flipV="false" rot="0">
            <a:off x="8929378" y="257156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568256" y="2813186"/>
            <a:ext cx="7405419" cy="651510"/>
          </a:xfrm>
          <a:prstGeom prst="rect">
            <a:avLst/>
          </a:prstGeom>
        </p:spPr>
        <p:txBody>
          <a:bodyPr anchor="t" rtlCol="false" tIns="0" lIns="0" bIns="0" rIns="0">
            <a:spAutoFit/>
          </a:bodyPr>
          <a:lstStyle/>
          <a:p>
            <a:pPr algn="just">
              <a:lnSpc>
                <a:spcPts val="5040"/>
              </a:lnSpc>
            </a:pPr>
            <a:r>
              <a:rPr lang="en-US" sz="3600" spc="-72">
                <a:solidFill>
                  <a:srgbClr val="106861"/>
                </a:solidFill>
                <a:latin typeface="Poppins"/>
                <a:ea typeface="Poppins"/>
                <a:cs typeface="Poppins"/>
                <a:sym typeface="Poppins"/>
              </a:rPr>
              <a:t>Scalability</a:t>
            </a:r>
          </a:p>
        </p:txBody>
      </p:sp>
      <p:sp>
        <p:nvSpPr>
          <p:cNvPr name="TextBox 11" id="11"/>
          <p:cNvSpPr txBox="true"/>
          <p:nvPr/>
        </p:nvSpPr>
        <p:spPr>
          <a:xfrm rot="0">
            <a:off x="9028307" y="2841761"/>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436729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810567" y="4701279"/>
            <a:ext cx="6920797" cy="651510"/>
          </a:xfrm>
          <a:prstGeom prst="rect">
            <a:avLst/>
          </a:prstGeom>
        </p:spPr>
        <p:txBody>
          <a:bodyPr anchor="t" rtlCol="false" tIns="0" lIns="0" bIns="0" rIns="0">
            <a:spAutoFit/>
          </a:bodyPr>
          <a:lstStyle/>
          <a:p>
            <a:pPr algn="just">
              <a:lnSpc>
                <a:spcPts val="5040"/>
              </a:lnSpc>
            </a:pPr>
            <a:r>
              <a:rPr lang="en-US" sz="3600" spc="-72">
                <a:solidFill>
                  <a:srgbClr val="106861"/>
                </a:solidFill>
                <a:latin typeface="Poppins"/>
                <a:ea typeface="Poppins"/>
                <a:cs typeface="Poppins"/>
                <a:sym typeface="Poppins"/>
              </a:rPr>
              <a:t>Data Security</a:t>
            </a:r>
          </a:p>
        </p:txBody>
      </p:sp>
      <p:sp>
        <p:nvSpPr>
          <p:cNvPr name="TextBox 14" id="14"/>
          <p:cNvSpPr txBox="true"/>
          <p:nvPr/>
        </p:nvSpPr>
        <p:spPr>
          <a:xfrm rot="0">
            <a:off x="9289058" y="464050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998942" y="616538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568256" y="6486761"/>
            <a:ext cx="6788709" cy="1289685"/>
          </a:xfrm>
          <a:prstGeom prst="rect">
            <a:avLst/>
          </a:prstGeom>
        </p:spPr>
        <p:txBody>
          <a:bodyPr anchor="t" rtlCol="false" tIns="0" lIns="0" bIns="0" rIns="0">
            <a:spAutoFit/>
          </a:bodyPr>
          <a:lstStyle/>
          <a:p>
            <a:pPr algn="l">
              <a:lnSpc>
                <a:spcPts val="5039"/>
              </a:lnSpc>
            </a:pPr>
            <a:r>
              <a:rPr lang="en-US" sz="3599" spc="-71">
                <a:solidFill>
                  <a:srgbClr val="106861"/>
                </a:solidFill>
                <a:latin typeface="Poppins"/>
                <a:ea typeface="Poppins"/>
                <a:cs typeface="Poppins"/>
                <a:sym typeface="Poppins"/>
              </a:rPr>
              <a:t>High Prediction Accuracy</a:t>
            </a:r>
          </a:p>
          <a:p>
            <a:pPr algn="l">
              <a:lnSpc>
                <a:spcPts val="5039"/>
              </a:lnSpc>
            </a:pPr>
          </a:p>
        </p:txBody>
      </p:sp>
      <p:sp>
        <p:nvSpPr>
          <p:cNvPr name="TextBox 17" id="17"/>
          <p:cNvSpPr txBox="true"/>
          <p:nvPr/>
        </p:nvSpPr>
        <p:spPr>
          <a:xfrm rot="0">
            <a:off x="9144000" y="643859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106861"/>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106861"/>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194229"/>
            <a:ext cx="7922504" cy="2112009"/>
          </a:xfrm>
          <a:prstGeom prst="rect">
            <a:avLst/>
          </a:prstGeom>
        </p:spPr>
        <p:txBody>
          <a:bodyPr anchor="t" rtlCol="false" tIns="0" lIns="0" bIns="0" rIns="0">
            <a:spAutoFit/>
          </a:bodyPr>
          <a:lstStyle/>
          <a:p>
            <a:pPr algn="l">
              <a:lnSpc>
                <a:spcPts val="8540"/>
              </a:lnSpc>
            </a:pPr>
            <a:r>
              <a:rPr lang="en-US" sz="6100">
                <a:solidFill>
                  <a:srgbClr val="051D40"/>
                </a:solidFill>
                <a:latin typeface="Open Sans Extra Bold"/>
                <a:ea typeface="Open Sans Extra Bold"/>
                <a:cs typeface="Open Sans Extra Bold"/>
                <a:sym typeface="Open Sans Extra Bold"/>
              </a:rPr>
              <a:t>SOLUTION</a:t>
            </a:r>
          </a:p>
          <a:p>
            <a:pPr algn="l" marL="0" indent="0" lvl="0">
              <a:lnSpc>
                <a:spcPts val="8540"/>
              </a:lnSpc>
              <a:spcBef>
                <a:spcPct val="0"/>
              </a:spcBef>
            </a:pPr>
            <a:r>
              <a:rPr lang="en-US" sz="6100">
                <a:solidFill>
                  <a:srgbClr val="051D40"/>
                </a:solidFill>
                <a:latin typeface="Open Sans Extra Bold"/>
                <a:ea typeface="Open Sans Extra Bold"/>
                <a:cs typeface="Open Sans Extra Bold"/>
                <a:sym typeface="Open Sans Extra Bold"/>
              </a:rPr>
              <a:t>PROPOSED</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15686"/>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9966307" y="300249"/>
            <a:ext cx="8027935" cy="9598729"/>
            <a:chOff x="0" y="0"/>
            <a:chExt cx="8603361" cy="10286746"/>
          </a:xfrm>
        </p:grpSpPr>
        <p:sp>
          <p:nvSpPr>
            <p:cNvPr name="Freeform 10" id="10"/>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t="0" r="-51461" b="0"/>
              </a:stretch>
            </a:blipFill>
          </p:spPr>
        </p:sp>
      </p:grpSp>
      <p:grpSp>
        <p:nvGrpSpPr>
          <p:cNvPr name="Group 11" id="11"/>
          <p:cNvGrpSpPr/>
          <p:nvPr/>
        </p:nvGrpSpPr>
        <p:grpSpPr>
          <a:xfrm rot="0">
            <a:off x="14700679" y="7074186"/>
            <a:ext cx="5946973" cy="59469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15686"/>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5" id="15"/>
          <p:cNvGrpSpPr/>
          <p:nvPr/>
        </p:nvGrpSpPr>
        <p:grpSpPr>
          <a:xfrm rot="0">
            <a:off x="1609132" y="5143500"/>
            <a:ext cx="11387207" cy="3298724"/>
            <a:chOff x="0" y="0"/>
            <a:chExt cx="2999100" cy="868800"/>
          </a:xfrm>
        </p:grpSpPr>
        <p:sp>
          <p:nvSpPr>
            <p:cNvPr name="Freeform 16" id="16"/>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106861"/>
            </a:solidFill>
          </p:spPr>
        </p:sp>
        <p:sp>
          <p:nvSpPr>
            <p:cNvPr name="TextBox 17" id="17"/>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255593" y="4814991"/>
            <a:ext cx="2772169" cy="1053752"/>
            <a:chOff x="0" y="0"/>
            <a:chExt cx="1013291" cy="385170"/>
          </a:xfrm>
        </p:grpSpPr>
        <p:sp>
          <p:nvSpPr>
            <p:cNvPr name="Freeform 19" id="19"/>
            <p:cNvSpPr/>
            <p:nvPr/>
          </p:nvSpPr>
          <p:spPr>
            <a:xfrm flipH="false" flipV="false" rot="0">
              <a:off x="0" y="0"/>
              <a:ext cx="1013291" cy="385170"/>
            </a:xfrm>
            <a:custGeom>
              <a:avLst/>
              <a:gdLst/>
              <a:ahLst/>
              <a:cxnLst/>
              <a:rect r="r" b="b" t="t" l="l"/>
              <a:pathLst>
                <a:path h="385170" w="1013291">
                  <a:moveTo>
                    <a:pt x="128466" y="0"/>
                  </a:moveTo>
                  <a:lnTo>
                    <a:pt x="884826" y="0"/>
                  </a:lnTo>
                  <a:cubicBezTo>
                    <a:pt x="918897" y="0"/>
                    <a:pt x="951573" y="13535"/>
                    <a:pt x="975664" y="37627"/>
                  </a:cubicBezTo>
                  <a:cubicBezTo>
                    <a:pt x="999756" y="61719"/>
                    <a:pt x="1013291" y="94394"/>
                    <a:pt x="1013291" y="128466"/>
                  </a:cubicBezTo>
                  <a:lnTo>
                    <a:pt x="1013291" y="256705"/>
                  </a:lnTo>
                  <a:cubicBezTo>
                    <a:pt x="1013291" y="327654"/>
                    <a:pt x="955775" y="385170"/>
                    <a:pt x="884826" y="385170"/>
                  </a:cubicBezTo>
                  <a:lnTo>
                    <a:pt x="128466" y="385170"/>
                  </a:lnTo>
                  <a:cubicBezTo>
                    <a:pt x="57516" y="385170"/>
                    <a:pt x="0" y="327654"/>
                    <a:pt x="0" y="256705"/>
                  </a:cubicBezTo>
                  <a:lnTo>
                    <a:pt x="0" y="128466"/>
                  </a:lnTo>
                  <a:cubicBezTo>
                    <a:pt x="0" y="57516"/>
                    <a:pt x="57516" y="0"/>
                    <a:pt x="128466" y="0"/>
                  </a:cubicBezTo>
                  <a:close/>
                </a:path>
              </a:pathLst>
            </a:custGeom>
            <a:solidFill>
              <a:srgbClr val="106861"/>
            </a:solidFill>
            <a:ln cap="rnd">
              <a:noFill/>
              <a:prstDash val="solid"/>
              <a:round/>
            </a:ln>
          </p:spPr>
        </p:sp>
        <p:sp>
          <p:nvSpPr>
            <p:cNvPr name="TextBox 20" id="20"/>
            <p:cNvSpPr txBox="true"/>
            <p:nvPr/>
          </p:nvSpPr>
          <p:spPr>
            <a:xfrm>
              <a:off x="0" y="-66675"/>
              <a:ext cx="1013291" cy="451845"/>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Student Dashboard</a:t>
              </a:r>
            </a:p>
          </p:txBody>
        </p:sp>
      </p:grpSp>
      <p:grpSp>
        <p:nvGrpSpPr>
          <p:cNvPr name="Group 21" id="21"/>
          <p:cNvGrpSpPr/>
          <p:nvPr/>
        </p:nvGrpSpPr>
        <p:grpSpPr>
          <a:xfrm rot="0">
            <a:off x="5912407" y="4814991"/>
            <a:ext cx="2772169" cy="1053752"/>
            <a:chOff x="0" y="0"/>
            <a:chExt cx="1013291" cy="385170"/>
          </a:xfrm>
        </p:grpSpPr>
        <p:sp>
          <p:nvSpPr>
            <p:cNvPr name="Freeform 22" id="22"/>
            <p:cNvSpPr/>
            <p:nvPr/>
          </p:nvSpPr>
          <p:spPr>
            <a:xfrm flipH="false" flipV="false" rot="0">
              <a:off x="0" y="0"/>
              <a:ext cx="1013291" cy="385170"/>
            </a:xfrm>
            <a:custGeom>
              <a:avLst/>
              <a:gdLst/>
              <a:ahLst/>
              <a:cxnLst/>
              <a:rect r="r" b="b" t="t" l="l"/>
              <a:pathLst>
                <a:path h="385170" w="1013291">
                  <a:moveTo>
                    <a:pt x="128466" y="0"/>
                  </a:moveTo>
                  <a:lnTo>
                    <a:pt x="884826" y="0"/>
                  </a:lnTo>
                  <a:cubicBezTo>
                    <a:pt x="918897" y="0"/>
                    <a:pt x="951573" y="13535"/>
                    <a:pt x="975664" y="37627"/>
                  </a:cubicBezTo>
                  <a:cubicBezTo>
                    <a:pt x="999756" y="61719"/>
                    <a:pt x="1013291" y="94394"/>
                    <a:pt x="1013291" y="128466"/>
                  </a:cubicBezTo>
                  <a:lnTo>
                    <a:pt x="1013291" y="256705"/>
                  </a:lnTo>
                  <a:cubicBezTo>
                    <a:pt x="1013291" y="327654"/>
                    <a:pt x="955775" y="385170"/>
                    <a:pt x="884826" y="385170"/>
                  </a:cubicBezTo>
                  <a:lnTo>
                    <a:pt x="128466" y="385170"/>
                  </a:lnTo>
                  <a:cubicBezTo>
                    <a:pt x="57516" y="385170"/>
                    <a:pt x="0" y="327654"/>
                    <a:pt x="0" y="256705"/>
                  </a:cubicBezTo>
                  <a:lnTo>
                    <a:pt x="0" y="128466"/>
                  </a:lnTo>
                  <a:cubicBezTo>
                    <a:pt x="0" y="57516"/>
                    <a:pt x="57516" y="0"/>
                    <a:pt x="128466" y="0"/>
                  </a:cubicBezTo>
                  <a:close/>
                </a:path>
              </a:pathLst>
            </a:custGeom>
            <a:solidFill>
              <a:srgbClr val="106861"/>
            </a:solidFill>
            <a:ln cap="rnd">
              <a:noFill/>
              <a:prstDash val="solid"/>
              <a:round/>
            </a:ln>
          </p:spPr>
        </p:sp>
        <p:sp>
          <p:nvSpPr>
            <p:cNvPr name="TextBox 23" id="23"/>
            <p:cNvSpPr txBox="true"/>
            <p:nvPr/>
          </p:nvSpPr>
          <p:spPr>
            <a:xfrm>
              <a:off x="0" y="-66675"/>
              <a:ext cx="1013291" cy="451845"/>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Admin Dashboard</a:t>
              </a:r>
            </a:p>
          </p:txBody>
        </p:sp>
      </p:grpSp>
      <p:grpSp>
        <p:nvGrpSpPr>
          <p:cNvPr name="Group 24" id="24"/>
          <p:cNvGrpSpPr/>
          <p:nvPr/>
        </p:nvGrpSpPr>
        <p:grpSpPr>
          <a:xfrm rot="0">
            <a:off x="9569222" y="4814991"/>
            <a:ext cx="2670160" cy="1053752"/>
            <a:chOff x="0" y="0"/>
            <a:chExt cx="976004" cy="385170"/>
          </a:xfrm>
        </p:grpSpPr>
        <p:sp>
          <p:nvSpPr>
            <p:cNvPr name="Freeform 25" id="25"/>
            <p:cNvSpPr/>
            <p:nvPr/>
          </p:nvSpPr>
          <p:spPr>
            <a:xfrm flipH="false" flipV="false" rot="0">
              <a:off x="0" y="0"/>
              <a:ext cx="976004" cy="385170"/>
            </a:xfrm>
            <a:custGeom>
              <a:avLst/>
              <a:gdLst/>
              <a:ahLst/>
              <a:cxnLst/>
              <a:rect r="r" b="b" t="t" l="l"/>
              <a:pathLst>
                <a:path h="385170" w="976004">
                  <a:moveTo>
                    <a:pt x="133373" y="0"/>
                  </a:moveTo>
                  <a:lnTo>
                    <a:pt x="842631" y="0"/>
                  </a:lnTo>
                  <a:cubicBezTo>
                    <a:pt x="878004" y="0"/>
                    <a:pt x="911928" y="14052"/>
                    <a:pt x="936940" y="39064"/>
                  </a:cubicBezTo>
                  <a:cubicBezTo>
                    <a:pt x="961953" y="64077"/>
                    <a:pt x="976004" y="98001"/>
                    <a:pt x="976004" y="133373"/>
                  </a:cubicBezTo>
                  <a:lnTo>
                    <a:pt x="976004" y="251797"/>
                  </a:lnTo>
                  <a:cubicBezTo>
                    <a:pt x="976004" y="325457"/>
                    <a:pt x="916291" y="385170"/>
                    <a:pt x="842631" y="385170"/>
                  </a:cubicBezTo>
                  <a:lnTo>
                    <a:pt x="133373" y="385170"/>
                  </a:lnTo>
                  <a:cubicBezTo>
                    <a:pt x="59713" y="385170"/>
                    <a:pt x="0" y="325457"/>
                    <a:pt x="0" y="251797"/>
                  </a:cubicBezTo>
                  <a:lnTo>
                    <a:pt x="0" y="133373"/>
                  </a:lnTo>
                  <a:cubicBezTo>
                    <a:pt x="0" y="59713"/>
                    <a:pt x="59713" y="0"/>
                    <a:pt x="133373" y="0"/>
                  </a:cubicBezTo>
                  <a:close/>
                </a:path>
              </a:pathLst>
            </a:custGeom>
            <a:solidFill>
              <a:srgbClr val="106861"/>
            </a:solidFill>
            <a:ln cap="rnd">
              <a:noFill/>
              <a:prstDash val="solid"/>
              <a:round/>
            </a:ln>
          </p:spPr>
        </p:sp>
        <p:sp>
          <p:nvSpPr>
            <p:cNvPr name="TextBox 26" id="26"/>
            <p:cNvSpPr txBox="true"/>
            <p:nvPr/>
          </p:nvSpPr>
          <p:spPr>
            <a:xfrm>
              <a:off x="0" y="-66675"/>
              <a:ext cx="976004" cy="451845"/>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Machine Learning</a:t>
              </a:r>
            </a:p>
          </p:txBody>
        </p:sp>
      </p:grpSp>
      <p:sp>
        <p:nvSpPr>
          <p:cNvPr name="TextBox 27" id="27"/>
          <p:cNvSpPr txBox="true"/>
          <p:nvPr/>
        </p:nvSpPr>
        <p:spPr>
          <a:xfrm rot="0">
            <a:off x="2338992" y="5943886"/>
            <a:ext cx="2605371" cy="2193925"/>
          </a:xfrm>
          <a:prstGeom prst="rect">
            <a:avLst/>
          </a:prstGeom>
        </p:spPr>
        <p:txBody>
          <a:bodyPr anchor="t" rtlCol="false" tIns="0" lIns="0" bIns="0" rIns="0">
            <a:spAutoFit/>
          </a:bodyPr>
          <a:lstStyle/>
          <a:p>
            <a:pPr algn="ctr" marL="0" indent="0" lvl="0">
              <a:lnSpc>
                <a:spcPts val="3499"/>
              </a:lnSpc>
              <a:spcBef>
                <a:spcPct val="0"/>
              </a:spcBef>
            </a:pPr>
            <a:r>
              <a:rPr lang="en-US" sz="2499" spc="-49">
                <a:solidFill>
                  <a:srgbClr val="FDFDFD"/>
                </a:solidFill>
                <a:latin typeface="Poppins"/>
                <a:ea typeface="Poppins"/>
                <a:cs typeface="Poppins"/>
                <a:sym typeface="Poppins"/>
              </a:rPr>
              <a:t>Tracks progress, receives feedback, updates study plans.</a:t>
            </a:r>
          </a:p>
        </p:txBody>
      </p:sp>
      <p:sp>
        <p:nvSpPr>
          <p:cNvPr name="TextBox 28" id="28"/>
          <p:cNvSpPr txBox="true"/>
          <p:nvPr/>
        </p:nvSpPr>
        <p:spPr>
          <a:xfrm rot="0">
            <a:off x="5848013" y="5945490"/>
            <a:ext cx="2937925" cy="1728945"/>
          </a:xfrm>
          <a:prstGeom prst="rect">
            <a:avLst/>
          </a:prstGeom>
        </p:spPr>
        <p:txBody>
          <a:bodyPr anchor="t" rtlCol="false" tIns="0" lIns="0" bIns="0" rIns="0">
            <a:spAutoFit/>
          </a:bodyPr>
          <a:lstStyle/>
          <a:p>
            <a:pPr algn="ctr" marL="0" indent="0" lvl="0">
              <a:lnSpc>
                <a:spcPts val="3403"/>
              </a:lnSpc>
              <a:spcBef>
                <a:spcPct val="0"/>
              </a:spcBef>
            </a:pPr>
            <a:r>
              <a:rPr lang="en-US" sz="2431" spc="-48">
                <a:solidFill>
                  <a:srgbClr val="FDFDFD"/>
                </a:solidFill>
                <a:latin typeface="Poppins"/>
                <a:ea typeface="Poppins"/>
                <a:cs typeface="Poppins"/>
                <a:sym typeface="Poppins"/>
              </a:rPr>
              <a:t>Analyzes student data, generates reports, predicts outcomes.</a:t>
            </a:r>
          </a:p>
        </p:txBody>
      </p:sp>
      <p:sp>
        <p:nvSpPr>
          <p:cNvPr name="TextBox 29" id="29"/>
          <p:cNvSpPr txBox="true"/>
          <p:nvPr/>
        </p:nvSpPr>
        <p:spPr>
          <a:xfrm rot="0">
            <a:off x="9373621" y="5955015"/>
            <a:ext cx="3305526" cy="1962283"/>
          </a:xfrm>
          <a:prstGeom prst="rect">
            <a:avLst/>
          </a:prstGeom>
        </p:spPr>
        <p:txBody>
          <a:bodyPr anchor="t" rtlCol="false" tIns="0" lIns="0" bIns="0" rIns="0">
            <a:spAutoFit/>
          </a:bodyPr>
          <a:lstStyle/>
          <a:p>
            <a:pPr algn="ctr" marL="0" indent="0" lvl="0">
              <a:lnSpc>
                <a:spcPts val="3142"/>
              </a:lnSpc>
              <a:spcBef>
                <a:spcPct val="0"/>
              </a:spcBef>
            </a:pPr>
            <a:r>
              <a:rPr lang="en-US" sz="2244" spc="-44">
                <a:solidFill>
                  <a:srgbClr val="FDFDFD"/>
                </a:solidFill>
                <a:latin typeface="Poppins"/>
                <a:ea typeface="Poppins"/>
                <a:cs typeface="Poppins"/>
                <a:sym typeface="Poppins"/>
              </a:rPr>
              <a:t>Decision Trees, Random Forest, Neural Networks to predict success and highlight students needing support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pic>
        <p:nvPicPr>
          <p:cNvPr name="Picture 5" id="5"/>
          <p:cNvPicPr>
            <a:picLocks noChangeAspect="true"/>
          </p:cNvPicPr>
          <p:nvPr/>
        </p:nvPicPr>
        <p:blipFill>
          <a:blip r:embed="rId2"/>
          <a:stretch>
            <a:fillRect/>
          </a:stretch>
        </p:blipFill>
        <p:spPr>
          <a:xfrm rot="0">
            <a:off x="8158446" y="405369"/>
            <a:ext cx="9928205" cy="9680282"/>
          </a:xfrm>
          <a:prstGeom prst="rect">
            <a:avLst/>
          </a:prstGeom>
        </p:spPr>
      </p:pic>
      <p:sp>
        <p:nvSpPr>
          <p:cNvPr name="TextBox 6" id="6"/>
          <p:cNvSpPr txBox="true"/>
          <p:nvPr/>
        </p:nvSpPr>
        <p:spPr>
          <a:xfrm rot="0">
            <a:off x="1440437" y="1367640"/>
            <a:ext cx="6049561" cy="1716405"/>
          </a:xfrm>
          <a:prstGeom prst="rect">
            <a:avLst/>
          </a:prstGeom>
        </p:spPr>
        <p:txBody>
          <a:bodyPr anchor="t" rtlCol="false" tIns="0" lIns="0" bIns="0" rIns="0">
            <a:spAutoFit/>
          </a:bodyPr>
          <a:lstStyle/>
          <a:p>
            <a:pPr algn="l" marL="0" indent="0" lvl="0">
              <a:lnSpc>
                <a:spcPts val="6719"/>
              </a:lnSpc>
              <a:spcBef>
                <a:spcPct val="0"/>
              </a:spcBef>
            </a:pPr>
            <a:r>
              <a:rPr lang="en-US" b="true" sz="4800" spc="-96">
                <a:solidFill>
                  <a:srgbClr val="191919"/>
                </a:solidFill>
                <a:latin typeface="Poppins Bold"/>
                <a:ea typeface="Poppins Bold"/>
                <a:cs typeface="Poppins Bold"/>
                <a:sym typeface="Poppins Bold"/>
              </a:rPr>
              <a:t>EXPECTED OUTCOMES</a:t>
            </a:r>
          </a:p>
        </p:txBody>
      </p:sp>
      <p:sp>
        <p:nvSpPr>
          <p:cNvPr name="TextBox 7" id="7"/>
          <p:cNvSpPr txBox="true"/>
          <p:nvPr/>
        </p:nvSpPr>
        <p:spPr>
          <a:xfrm rot="0">
            <a:off x="1440437" y="3410627"/>
            <a:ext cx="4276000"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Student Outcomes</a:t>
            </a:r>
          </a:p>
        </p:txBody>
      </p:sp>
      <p:sp>
        <p:nvSpPr>
          <p:cNvPr name="TextBox 8" id="8"/>
          <p:cNvSpPr txBox="true"/>
          <p:nvPr/>
        </p:nvSpPr>
        <p:spPr>
          <a:xfrm rot="0">
            <a:off x="1440437" y="3810947"/>
            <a:ext cx="6609283" cy="1028060"/>
          </a:xfrm>
          <a:prstGeom prst="rect">
            <a:avLst/>
          </a:prstGeom>
        </p:spPr>
        <p:txBody>
          <a:bodyPr anchor="t" rtlCol="false" tIns="0" lIns="0" bIns="0" rIns="0">
            <a:spAutoFit/>
          </a:bodyPr>
          <a:lstStyle/>
          <a:p>
            <a:pPr algn="l" marL="0" indent="0" lvl="0">
              <a:lnSpc>
                <a:spcPts val="4150"/>
              </a:lnSpc>
            </a:pPr>
            <a:r>
              <a:rPr lang="en-US" sz="2766">
                <a:solidFill>
                  <a:srgbClr val="343432"/>
                </a:solidFill>
                <a:latin typeface="Open Sauce"/>
                <a:ea typeface="Open Sauce"/>
                <a:cs typeface="Open Sauce"/>
                <a:sym typeface="Open Sauce"/>
              </a:rPr>
              <a:t>Personalized feedback and performance tracking.</a:t>
            </a:r>
          </a:p>
        </p:txBody>
      </p:sp>
      <p:sp>
        <p:nvSpPr>
          <p:cNvPr name="TextBox 9" id="9"/>
          <p:cNvSpPr txBox="true"/>
          <p:nvPr/>
        </p:nvSpPr>
        <p:spPr>
          <a:xfrm rot="0">
            <a:off x="1440437" y="5086350"/>
            <a:ext cx="4493466"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Admin Outcomes</a:t>
            </a:r>
          </a:p>
        </p:txBody>
      </p:sp>
      <p:sp>
        <p:nvSpPr>
          <p:cNvPr name="TextBox 10" id="10"/>
          <p:cNvSpPr txBox="true"/>
          <p:nvPr/>
        </p:nvSpPr>
        <p:spPr>
          <a:xfrm rot="0">
            <a:off x="1440437" y="5486670"/>
            <a:ext cx="6609283" cy="1028060"/>
          </a:xfrm>
          <a:prstGeom prst="rect">
            <a:avLst/>
          </a:prstGeom>
        </p:spPr>
        <p:txBody>
          <a:bodyPr anchor="t" rtlCol="false" tIns="0" lIns="0" bIns="0" rIns="0">
            <a:spAutoFit/>
          </a:bodyPr>
          <a:lstStyle/>
          <a:p>
            <a:pPr algn="l" marL="0" indent="0" lvl="0">
              <a:lnSpc>
                <a:spcPts val="4150"/>
              </a:lnSpc>
            </a:pPr>
            <a:r>
              <a:rPr lang="en-US" sz="2766">
                <a:solidFill>
                  <a:srgbClr val="343432"/>
                </a:solidFill>
                <a:latin typeface="Open Sauce"/>
                <a:ea typeface="Open Sauce"/>
                <a:cs typeface="Open Sauce"/>
                <a:sym typeface="Open Sauce"/>
              </a:rPr>
              <a:t>Data visualization, trend analysis, early warnings for students at risk.</a:t>
            </a:r>
          </a:p>
        </p:txBody>
      </p:sp>
      <p:sp>
        <p:nvSpPr>
          <p:cNvPr name="TextBox 11" id="11"/>
          <p:cNvSpPr txBox="true"/>
          <p:nvPr/>
        </p:nvSpPr>
        <p:spPr>
          <a:xfrm rot="0">
            <a:off x="1440437" y="6872702"/>
            <a:ext cx="4276000"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Project Outcomes</a:t>
            </a:r>
          </a:p>
        </p:txBody>
      </p:sp>
      <p:sp>
        <p:nvSpPr>
          <p:cNvPr name="TextBox 12" id="12"/>
          <p:cNvSpPr txBox="true"/>
          <p:nvPr/>
        </p:nvSpPr>
        <p:spPr>
          <a:xfrm rot="0">
            <a:off x="1440437" y="7273022"/>
            <a:ext cx="6609283" cy="1028060"/>
          </a:xfrm>
          <a:prstGeom prst="rect">
            <a:avLst/>
          </a:prstGeom>
        </p:spPr>
        <p:txBody>
          <a:bodyPr anchor="t" rtlCol="false" tIns="0" lIns="0" bIns="0" rIns="0">
            <a:spAutoFit/>
          </a:bodyPr>
          <a:lstStyle/>
          <a:p>
            <a:pPr algn="l" marL="0" indent="0" lvl="0">
              <a:lnSpc>
                <a:spcPts val="4150"/>
              </a:lnSpc>
            </a:pPr>
            <a:r>
              <a:rPr lang="en-US" sz="2766">
                <a:solidFill>
                  <a:srgbClr val="343432"/>
                </a:solidFill>
                <a:latin typeface="Open Sauce"/>
                <a:ea typeface="Open Sauce"/>
                <a:cs typeface="Open Sauce"/>
                <a:sym typeface="Open Sauce"/>
              </a:rPr>
              <a:t>Predictive modeling enhances support and decision-making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908165" y="1763116"/>
            <a:ext cx="8721434" cy="1151890"/>
          </a:xfrm>
          <a:prstGeom prst="rect">
            <a:avLst/>
          </a:prstGeom>
        </p:spPr>
        <p:txBody>
          <a:bodyPr anchor="t" rtlCol="false" tIns="0" lIns="0" bIns="0" rIns="0">
            <a:spAutoFit/>
          </a:bodyPr>
          <a:lstStyle/>
          <a:p>
            <a:pPr algn="l" marL="0" indent="0" lvl="0">
              <a:lnSpc>
                <a:spcPts val="8959"/>
              </a:lnSpc>
              <a:spcBef>
                <a:spcPct val="0"/>
              </a:spcBef>
            </a:pPr>
            <a:r>
              <a:rPr lang="en-US" b="true" sz="6399" spc="-127">
                <a:solidFill>
                  <a:srgbClr val="191919"/>
                </a:solidFill>
                <a:latin typeface="Poppins Bold"/>
                <a:ea typeface="Poppins Bold"/>
                <a:cs typeface="Poppins Bold"/>
                <a:sym typeface="Poppins Bold"/>
              </a:rPr>
              <a:t>LIMITATIONS</a:t>
            </a:r>
          </a:p>
        </p:txBody>
      </p:sp>
      <p:sp>
        <p:nvSpPr>
          <p:cNvPr name="Freeform 7" id="7"/>
          <p:cNvSpPr/>
          <p:nvPr/>
        </p:nvSpPr>
        <p:spPr>
          <a:xfrm flipH="false" flipV="false" rot="-5400000">
            <a:off x="2443459" y="5261939"/>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8" id="8"/>
          <p:cNvSpPr/>
          <p:nvPr/>
        </p:nvSpPr>
        <p:spPr>
          <a:xfrm flipH="false" flipV="false" rot="-5400000">
            <a:off x="200198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9" id="9"/>
          <p:cNvSpPr/>
          <p:nvPr/>
        </p:nvSpPr>
        <p:spPr>
          <a:xfrm>
            <a:off x="2951228" y="7733460"/>
            <a:ext cx="0" cy="467846"/>
          </a:xfrm>
          <a:prstGeom prst="line">
            <a:avLst/>
          </a:prstGeom>
          <a:ln cap="rnd" w="38100">
            <a:solidFill>
              <a:srgbClr val="106861"/>
            </a:solidFill>
            <a:prstDash val="sysDot"/>
            <a:headEnd type="none" len="sm" w="sm"/>
            <a:tailEnd type="oval" len="lg" w="lg"/>
          </a:ln>
        </p:spPr>
      </p:sp>
      <p:sp>
        <p:nvSpPr>
          <p:cNvPr name="Freeform 10" id="10"/>
          <p:cNvSpPr/>
          <p:nvPr/>
        </p:nvSpPr>
        <p:spPr>
          <a:xfrm flipH="true" flipV="true" rot="-5400000">
            <a:off x="450393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p:spPr>
      </p:sp>
      <p:sp>
        <p:nvSpPr>
          <p:cNvPr name="Freeform 11" id="11"/>
          <p:cNvSpPr/>
          <p:nvPr/>
        </p:nvSpPr>
        <p:spPr>
          <a:xfrm flipH="false" flipV="false" rot="-5400000">
            <a:off x="409101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2" id="12"/>
          <p:cNvSpPr/>
          <p:nvPr/>
        </p:nvSpPr>
        <p:spPr>
          <a:xfrm flipH="true" flipV="true">
            <a:off x="4981022" y="5424060"/>
            <a:ext cx="3218" cy="467835"/>
          </a:xfrm>
          <a:prstGeom prst="line">
            <a:avLst/>
          </a:prstGeom>
          <a:ln cap="rnd" w="38100">
            <a:solidFill>
              <a:srgbClr val="AEEA00"/>
            </a:solidFill>
            <a:prstDash val="sysDot"/>
            <a:headEnd type="none" len="sm" w="sm"/>
            <a:tailEnd type="oval" len="lg" w="lg"/>
          </a:ln>
        </p:spPr>
      </p:sp>
      <p:sp>
        <p:nvSpPr>
          <p:cNvPr name="Freeform 13" id="13"/>
          <p:cNvSpPr/>
          <p:nvPr/>
        </p:nvSpPr>
        <p:spPr>
          <a:xfrm flipH="false" flipV="false" rot="-5400000">
            <a:off x="6560405"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14" id="14"/>
          <p:cNvSpPr/>
          <p:nvPr/>
        </p:nvSpPr>
        <p:spPr>
          <a:xfrm flipH="false" flipV="false" rot="-5400000">
            <a:off x="6118930"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5" id="15"/>
          <p:cNvSpPr/>
          <p:nvPr/>
        </p:nvSpPr>
        <p:spPr>
          <a:xfrm>
            <a:off x="7068175" y="7733548"/>
            <a:ext cx="0" cy="467846"/>
          </a:xfrm>
          <a:prstGeom prst="line">
            <a:avLst/>
          </a:prstGeom>
          <a:ln cap="rnd" w="38100">
            <a:solidFill>
              <a:srgbClr val="106861"/>
            </a:solidFill>
            <a:prstDash val="sysDot"/>
            <a:headEnd type="none" len="sm" w="sm"/>
            <a:tailEnd type="oval" len="lg" w="lg"/>
          </a:ln>
        </p:spPr>
      </p:sp>
      <p:sp>
        <p:nvSpPr>
          <p:cNvPr name="Freeform 16" id="16"/>
          <p:cNvSpPr/>
          <p:nvPr/>
        </p:nvSpPr>
        <p:spPr>
          <a:xfrm flipH="true" flipV="true" rot="-5400000">
            <a:off x="8620878" y="6277566"/>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17" id="17"/>
          <p:cNvSpPr/>
          <p:nvPr/>
        </p:nvSpPr>
        <p:spPr>
          <a:xfrm flipH="false" flipV="false" rot="-5400000">
            <a:off x="8207959" y="5892172"/>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8" id="18"/>
          <p:cNvSpPr/>
          <p:nvPr/>
        </p:nvSpPr>
        <p:spPr>
          <a:xfrm flipH="true" flipV="true">
            <a:off x="9097969" y="5424148"/>
            <a:ext cx="3218" cy="467835"/>
          </a:xfrm>
          <a:prstGeom prst="line">
            <a:avLst/>
          </a:prstGeom>
          <a:ln cap="rnd" w="38100">
            <a:solidFill>
              <a:srgbClr val="AEEA00"/>
            </a:solidFill>
            <a:prstDash val="sysDot"/>
            <a:headEnd type="none" len="sm" w="sm"/>
            <a:tailEnd type="oval" len="lg" w="lg"/>
          </a:ln>
        </p:spPr>
      </p:sp>
      <p:sp>
        <p:nvSpPr>
          <p:cNvPr name="Freeform 19" id="19"/>
          <p:cNvSpPr/>
          <p:nvPr/>
        </p:nvSpPr>
        <p:spPr>
          <a:xfrm flipH="false" flipV="false" rot="-5400000">
            <a:off x="10680746"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20" id="20"/>
          <p:cNvSpPr/>
          <p:nvPr/>
        </p:nvSpPr>
        <p:spPr>
          <a:xfrm flipH="false" flipV="false" rot="-5400000">
            <a:off x="10239270" y="5892172"/>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1" id="21"/>
          <p:cNvSpPr/>
          <p:nvPr/>
        </p:nvSpPr>
        <p:spPr>
          <a:xfrm>
            <a:off x="11188515" y="7733548"/>
            <a:ext cx="0" cy="467846"/>
          </a:xfrm>
          <a:prstGeom prst="line">
            <a:avLst/>
          </a:prstGeom>
          <a:ln cap="rnd" w="38100">
            <a:solidFill>
              <a:srgbClr val="106861"/>
            </a:solidFill>
            <a:prstDash val="sysDot"/>
            <a:headEnd type="none" len="sm" w="sm"/>
            <a:tailEnd type="oval" len="lg" w="lg"/>
          </a:ln>
        </p:spPr>
      </p:sp>
      <p:sp>
        <p:nvSpPr>
          <p:cNvPr name="Freeform 22" id="22"/>
          <p:cNvSpPr/>
          <p:nvPr/>
        </p:nvSpPr>
        <p:spPr>
          <a:xfrm flipH="true" flipV="true" rot="-5400000">
            <a:off x="1273585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23" id="23"/>
          <p:cNvSpPr/>
          <p:nvPr/>
        </p:nvSpPr>
        <p:spPr>
          <a:xfrm flipH="false" flipV="false" rot="-5400000">
            <a:off x="12322932" y="5892084"/>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4" id="24"/>
          <p:cNvSpPr/>
          <p:nvPr/>
        </p:nvSpPr>
        <p:spPr>
          <a:xfrm flipH="true" flipV="true">
            <a:off x="13212942" y="5424060"/>
            <a:ext cx="3218" cy="467835"/>
          </a:xfrm>
          <a:prstGeom prst="line">
            <a:avLst/>
          </a:prstGeom>
          <a:ln cap="rnd" w="38100">
            <a:solidFill>
              <a:srgbClr val="AEEA00"/>
            </a:solidFill>
            <a:prstDash val="sysDot"/>
            <a:headEnd type="none" len="sm" w="sm"/>
            <a:tailEnd type="oval" len="lg" w="lg"/>
          </a:ln>
        </p:spPr>
      </p:sp>
      <p:sp>
        <p:nvSpPr>
          <p:cNvPr name="Freeform 25" id="25"/>
          <p:cNvSpPr/>
          <p:nvPr/>
        </p:nvSpPr>
        <p:spPr>
          <a:xfrm flipH="false" flipV="false" rot="0">
            <a:off x="12836132" y="6348857"/>
            <a:ext cx="763214" cy="971684"/>
          </a:xfrm>
          <a:custGeom>
            <a:avLst/>
            <a:gdLst/>
            <a:ahLst/>
            <a:cxnLst/>
            <a:rect r="r" b="b" t="t" l="l"/>
            <a:pathLst>
              <a:path h="971684" w="763214">
                <a:moveTo>
                  <a:pt x="0" y="0"/>
                </a:moveTo>
                <a:lnTo>
                  <a:pt x="763214" y="0"/>
                </a:lnTo>
                <a:lnTo>
                  <a:pt x="763214" y="971685"/>
                </a:lnTo>
                <a:lnTo>
                  <a:pt x="0" y="9716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6" id="26"/>
          <p:cNvSpPr/>
          <p:nvPr/>
        </p:nvSpPr>
        <p:spPr>
          <a:xfrm flipH="false" flipV="false" rot="-5400000">
            <a:off x="14797638"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27" id="27"/>
          <p:cNvSpPr/>
          <p:nvPr/>
        </p:nvSpPr>
        <p:spPr>
          <a:xfrm flipH="false" flipV="false" rot="-5400000">
            <a:off x="14356163"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8" id="28"/>
          <p:cNvSpPr/>
          <p:nvPr/>
        </p:nvSpPr>
        <p:spPr>
          <a:xfrm>
            <a:off x="15305408" y="7733548"/>
            <a:ext cx="0" cy="467846"/>
          </a:xfrm>
          <a:prstGeom prst="line">
            <a:avLst/>
          </a:prstGeom>
          <a:ln cap="rnd" w="38100">
            <a:solidFill>
              <a:srgbClr val="106861"/>
            </a:solidFill>
            <a:prstDash val="sysDot"/>
            <a:headEnd type="none" len="sm" w="sm"/>
            <a:tailEnd type="oval" len="lg" w="lg"/>
          </a:ln>
        </p:spPr>
      </p:sp>
      <p:sp>
        <p:nvSpPr>
          <p:cNvPr name="Freeform 29" id="29"/>
          <p:cNvSpPr/>
          <p:nvPr/>
        </p:nvSpPr>
        <p:spPr>
          <a:xfrm flipH="false" flipV="false" rot="0">
            <a:off x="8715791" y="6387136"/>
            <a:ext cx="780340" cy="780340"/>
          </a:xfrm>
          <a:custGeom>
            <a:avLst/>
            <a:gdLst/>
            <a:ahLst/>
            <a:cxnLst/>
            <a:rect r="r" b="b" t="t" l="l"/>
            <a:pathLst>
              <a:path h="780340" w="780340">
                <a:moveTo>
                  <a:pt x="0" y="0"/>
                </a:moveTo>
                <a:lnTo>
                  <a:pt x="780341" y="0"/>
                </a:lnTo>
                <a:lnTo>
                  <a:pt x="780341" y="780340"/>
                </a:lnTo>
                <a:lnTo>
                  <a:pt x="0" y="7803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0">
            <a:off x="2514225" y="6463732"/>
            <a:ext cx="816893" cy="766859"/>
          </a:xfrm>
          <a:custGeom>
            <a:avLst/>
            <a:gdLst/>
            <a:ahLst/>
            <a:cxnLst/>
            <a:rect r="r" b="b" t="t" l="l"/>
            <a:pathLst>
              <a:path h="766859" w="816893">
                <a:moveTo>
                  <a:pt x="0" y="0"/>
                </a:moveTo>
                <a:lnTo>
                  <a:pt x="816893" y="0"/>
                </a:lnTo>
                <a:lnTo>
                  <a:pt x="816893" y="766859"/>
                </a:lnTo>
                <a:lnTo>
                  <a:pt x="0" y="7668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4548759" y="6348857"/>
            <a:ext cx="867745" cy="856898"/>
          </a:xfrm>
          <a:custGeom>
            <a:avLst/>
            <a:gdLst/>
            <a:ahLst/>
            <a:cxnLst/>
            <a:rect r="r" b="b" t="t" l="l"/>
            <a:pathLst>
              <a:path h="856898" w="867745">
                <a:moveTo>
                  <a:pt x="0" y="0"/>
                </a:moveTo>
                <a:lnTo>
                  <a:pt x="867744" y="0"/>
                </a:lnTo>
                <a:lnTo>
                  <a:pt x="867744" y="856898"/>
                </a:lnTo>
                <a:lnTo>
                  <a:pt x="0" y="8568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6544492" y="6348857"/>
            <a:ext cx="895690" cy="897322"/>
          </a:xfrm>
          <a:custGeom>
            <a:avLst/>
            <a:gdLst/>
            <a:ahLst/>
            <a:cxnLst/>
            <a:rect r="r" b="b" t="t" l="l"/>
            <a:pathLst>
              <a:path h="897322" w="895690">
                <a:moveTo>
                  <a:pt x="0" y="0"/>
                </a:moveTo>
                <a:lnTo>
                  <a:pt x="895691" y="0"/>
                </a:lnTo>
                <a:lnTo>
                  <a:pt x="895691" y="897322"/>
                </a:lnTo>
                <a:lnTo>
                  <a:pt x="0" y="8973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33" id="33"/>
          <p:cNvSpPr/>
          <p:nvPr/>
        </p:nvSpPr>
        <p:spPr>
          <a:xfrm flipH="false" flipV="false" rot="0">
            <a:off x="14798505" y="6316001"/>
            <a:ext cx="964788" cy="963034"/>
          </a:xfrm>
          <a:custGeom>
            <a:avLst/>
            <a:gdLst/>
            <a:ahLst/>
            <a:cxnLst/>
            <a:rect r="r" b="b" t="t" l="l"/>
            <a:pathLst>
              <a:path h="963034" w="964788">
                <a:moveTo>
                  <a:pt x="0" y="0"/>
                </a:moveTo>
                <a:lnTo>
                  <a:pt x="964788" y="0"/>
                </a:lnTo>
                <a:lnTo>
                  <a:pt x="964788" y="963034"/>
                </a:lnTo>
                <a:lnTo>
                  <a:pt x="0" y="96303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34" id="34"/>
          <p:cNvSpPr/>
          <p:nvPr/>
        </p:nvSpPr>
        <p:spPr>
          <a:xfrm flipH="false" flipV="false" rot="0">
            <a:off x="10739029" y="6422184"/>
            <a:ext cx="904871" cy="904871"/>
          </a:xfrm>
          <a:custGeom>
            <a:avLst/>
            <a:gdLst/>
            <a:ahLst/>
            <a:cxnLst/>
            <a:rect r="r" b="b" t="t" l="l"/>
            <a:pathLst>
              <a:path h="904871" w="904871">
                <a:moveTo>
                  <a:pt x="0" y="0"/>
                </a:moveTo>
                <a:lnTo>
                  <a:pt x="904871" y="0"/>
                </a:lnTo>
                <a:lnTo>
                  <a:pt x="904871" y="904871"/>
                </a:lnTo>
                <a:lnTo>
                  <a:pt x="0" y="90487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TextBox 35" id="35"/>
          <p:cNvSpPr txBox="true"/>
          <p:nvPr/>
        </p:nvSpPr>
        <p:spPr>
          <a:xfrm rot="0">
            <a:off x="1920992" y="8270767"/>
            <a:ext cx="2060473" cy="447802"/>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Integration</a:t>
            </a:r>
          </a:p>
        </p:txBody>
      </p:sp>
      <p:sp>
        <p:nvSpPr>
          <p:cNvPr name="TextBox 36" id="36"/>
          <p:cNvSpPr txBox="true"/>
          <p:nvPr/>
        </p:nvSpPr>
        <p:spPr>
          <a:xfrm rot="0">
            <a:off x="3675808" y="4372331"/>
            <a:ext cx="2616863" cy="895477"/>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Model Generalization</a:t>
            </a:r>
          </a:p>
        </p:txBody>
      </p:sp>
      <p:sp>
        <p:nvSpPr>
          <p:cNvPr name="TextBox 37" id="37"/>
          <p:cNvSpPr txBox="true"/>
          <p:nvPr/>
        </p:nvSpPr>
        <p:spPr>
          <a:xfrm rot="0">
            <a:off x="5932389" y="8270767"/>
            <a:ext cx="2373917" cy="895477"/>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Data Dependency</a:t>
            </a:r>
          </a:p>
        </p:txBody>
      </p:sp>
      <p:sp>
        <p:nvSpPr>
          <p:cNvPr name="TextBox 38" id="38"/>
          <p:cNvSpPr txBox="true"/>
          <p:nvPr/>
        </p:nvSpPr>
        <p:spPr>
          <a:xfrm rot="0">
            <a:off x="7777274" y="4448973"/>
            <a:ext cx="2641389" cy="895477"/>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Real-Time Prediction</a:t>
            </a:r>
          </a:p>
        </p:txBody>
      </p:sp>
      <p:sp>
        <p:nvSpPr>
          <p:cNvPr name="TextBox 39" id="39"/>
          <p:cNvSpPr txBox="true"/>
          <p:nvPr/>
        </p:nvSpPr>
        <p:spPr>
          <a:xfrm rot="0">
            <a:off x="10171711" y="8307627"/>
            <a:ext cx="2060473" cy="447802"/>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Scalability</a:t>
            </a:r>
          </a:p>
        </p:txBody>
      </p:sp>
      <p:sp>
        <p:nvSpPr>
          <p:cNvPr name="TextBox 40" id="40"/>
          <p:cNvSpPr txBox="true"/>
          <p:nvPr/>
        </p:nvSpPr>
        <p:spPr>
          <a:xfrm rot="0">
            <a:off x="12027023" y="4805782"/>
            <a:ext cx="2329140" cy="447802"/>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Maintenance</a:t>
            </a:r>
          </a:p>
        </p:txBody>
      </p:sp>
      <p:sp>
        <p:nvSpPr>
          <p:cNvPr name="TextBox 41" id="41"/>
          <p:cNvSpPr txBox="true"/>
          <p:nvPr/>
        </p:nvSpPr>
        <p:spPr>
          <a:xfrm rot="0">
            <a:off x="14319362" y="8272073"/>
            <a:ext cx="2060473" cy="895477"/>
          </a:xfrm>
          <a:prstGeom prst="rect">
            <a:avLst/>
          </a:prstGeom>
        </p:spPr>
        <p:txBody>
          <a:bodyPr anchor="t" rtlCol="false" tIns="0" lIns="0" bIns="0" rIns="0">
            <a:spAutoFit/>
          </a:bodyPr>
          <a:lstStyle/>
          <a:p>
            <a:pPr algn="ctr" marL="0" indent="0" lvl="0">
              <a:lnSpc>
                <a:spcPts val="3583"/>
              </a:lnSpc>
              <a:spcBef>
                <a:spcPct val="0"/>
              </a:spcBef>
            </a:pPr>
            <a:r>
              <a:rPr lang="en-US" sz="2799">
                <a:solidFill>
                  <a:srgbClr val="343432"/>
                </a:solidFill>
                <a:latin typeface="Open Sauce"/>
                <a:ea typeface="Open Sauce"/>
                <a:cs typeface="Open Sauce"/>
                <a:sym typeface="Open Sauce"/>
              </a:rPr>
              <a:t>Ethical Concerns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106861"/>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06861"/>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CONCLUSION</a:t>
            </a:r>
          </a:p>
        </p:txBody>
      </p:sp>
      <p:sp>
        <p:nvSpPr>
          <p:cNvPr name="TextBox 10" id="10"/>
          <p:cNvSpPr txBox="true"/>
          <p:nvPr/>
        </p:nvSpPr>
        <p:spPr>
          <a:xfrm rot="0">
            <a:off x="3896755" y="4236467"/>
            <a:ext cx="10494490" cy="3201035"/>
          </a:xfrm>
          <a:prstGeom prst="rect">
            <a:avLst/>
          </a:prstGeom>
        </p:spPr>
        <p:txBody>
          <a:bodyPr anchor="t" rtlCol="false" tIns="0" lIns="0" bIns="0" rIns="0">
            <a:spAutoFit/>
          </a:bodyPr>
          <a:lstStyle/>
          <a:p>
            <a:pPr algn="just">
              <a:lnSpc>
                <a:spcPts val="3640"/>
              </a:lnSpc>
              <a:spcBef>
                <a:spcPct val="0"/>
              </a:spcBef>
            </a:pPr>
            <a:r>
              <a:rPr lang="en-US" sz="2600" spc="-52">
                <a:solidFill>
                  <a:srgbClr val="FDFDFD"/>
                </a:solidFill>
                <a:latin typeface="Poppins"/>
                <a:ea typeface="Poppins"/>
                <a:cs typeface="Poppins"/>
                <a:sym typeface="Poppins"/>
              </a:rPr>
              <a:t>The “Learnlytics: AI-Powered Student Learning Behavior Analyzer with Predictive Modeling” aims to bridge the gap between student progress tracking and data-driven insights. By developing this tool, we aim to make meaningful contributions to learning analytics and educational data mining while offering students and administrators valuable resources for enhancing academic performance.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sp>
        <p:nvSpPr>
          <p:cNvPr name="Freeform 2" id="2"/>
          <p:cNvSpPr/>
          <p:nvPr/>
        </p:nvSpPr>
        <p:spPr>
          <a:xfrm flipH="false" flipV="false" rot="0">
            <a:off x="0" y="12697"/>
            <a:ext cx="2006603" cy="1536697"/>
          </a:xfrm>
          <a:custGeom>
            <a:avLst/>
            <a:gdLst/>
            <a:ahLst/>
            <a:cxnLst/>
            <a:rect r="r" b="b" t="t" l="l"/>
            <a:pathLst>
              <a:path h="1536697" w="2006603">
                <a:moveTo>
                  <a:pt x="0" y="0"/>
                </a:moveTo>
                <a:lnTo>
                  <a:pt x="2006603" y="0"/>
                </a:lnTo>
                <a:lnTo>
                  <a:pt x="2006603" y="1536697"/>
                </a:lnTo>
                <a:lnTo>
                  <a:pt x="0" y="1536697"/>
                </a:lnTo>
                <a:lnTo>
                  <a:pt x="0" y="0"/>
                </a:lnTo>
                <a:close/>
              </a:path>
            </a:pathLst>
          </a:custGeom>
          <a:blipFill>
            <a:blip r:embed="rId2"/>
            <a:stretch>
              <a:fillRect l="0" t="0" r="0" b="0"/>
            </a:stretch>
          </a:blipFill>
        </p:spPr>
      </p:sp>
      <p:sp>
        <p:nvSpPr>
          <p:cNvPr name="Freeform 3" id="3"/>
          <p:cNvSpPr/>
          <p:nvPr/>
        </p:nvSpPr>
        <p:spPr>
          <a:xfrm flipH="false" flipV="false" rot="0">
            <a:off x="9169403" y="1549394"/>
            <a:ext cx="9118597" cy="8940803"/>
          </a:xfrm>
          <a:custGeom>
            <a:avLst/>
            <a:gdLst/>
            <a:ahLst/>
            <a:cxnLst/>
            <a:rect r="r" b="b" t="t" l="l"/>
            <a:pathLst>
              <a:path h="8940803" w="9118597">
                <a:moveTo>
                  <a:pt x="0" y="0"/>
                </a:moveTo>
                <a:lnTo>
                  <a:pt x="9118597" y="0"/>
                </a:lnTo>
                <a:lnTo>
                  <a:pt x="9118597" y="8940803"/>
                </a:lnTo>
                <a:lnTo>
                  <a:pt x="0" y="8940803"/>
                </a:lnTo>
                <a:lnTo>
                  <a:pt x="0" y="0"/>
                </a:lnTo>
                <a:close/>
              </a:path>
            </a:pathLst>
          </a:custGeom>
          <a:blipFill>
            <a:blip r:embed="rId3"/>
            <a:stretch>
              <a:fillRect l="0" t="0" r="0" b="0"/>
            </a:stretch>
          </a:blipFill>
        </p:spPr>
      </p:sp>
      <p:sp>
        <p:nvSpPr>
          <p:cNvPr name="Freeform 4" id="4"/>
          <p:cNvSpPr/>
          <p:nvPr/>
        </p:nvSpPr>
        <p:spPr>
          <a:xfrm flipH="false" flipV="false" rot="0">
            <a:off x="11150186" y="6071111"/>
            <a:ext cx="4356097" cy="888997"/>
          </a:xfrm>
          <a:custGeom>
            <a:avLst/>
            <a:gdLst/>
            <a:ahLst/>
            <a:cxnLst/>
            <a:rect r="r" b="b" t="t" l="l"/>
            <a:pathLst>
              <a:path h="888997" w="4356097">
                <a:moveTo>
                  <a:pt x="0" y="0"/>
                </a:moveTo>
                <a:lnTo>
                  <a:pt x="4356097" y="0"/>
                </a:lnTo>
                <a:lnTo>
                  <a:pt x="4356097" y="888997"/>
                </a:lnTo>
                <a:lnTo>
                  <a:pt x="0" y="888997"/>
                </a:lnTo>
                <a:lnTo>
                  <a:pt x="0" y="0"/>
                </a:lnTo>
                <a:close/>
              </a:path>
            </a:pathLst>
          </a:custGeom>
          <a:blipFill>
            <a:blip r:embed="rId4"/>
            <a:stretch>
              <a:fillRect l="0" t="0" r="0" b="0"/>
            </a:stretch>
          </a:blipFill>
        </p:spPr>
      </p:sp>
      <p:sp>
        <p:nvSpPr>
          <p:cNvPr name="Freeform 5" id="5"/>
          <p:cNvSpPr/>
          <p:nvPr/>
        </p:nvSpPr>
        <p:spPr>
          <a:xfrm flipH="false" flipV="false" rot="0">
            <a:off x="15506283" y="6019795"/>
            <a:ext cx="1041397" cy="888997"/>
          </a:xfrm>
          <a:custGeom>
            <a:avLst/>
            <a:gdLst/>
            <a:ahLst/>
            <a:cxnLst/>
            <a:rect r="r" b="b" t="t" l="l"/>
            <a:pathLst>
              <a:path h="888997" w="1041397">
                <a:moveTo>
                  <a:pt x="0" y="0"/>
                </a:moveTo>
                <a:lnTo>
                  <a:pt x="1041397" y="0"/>
                </a:lnTo>
                <a:lnTo>
                  <a:pt x="1041397" y="888997"/>
                </a:lnTo>
                <a:lnTo>
                  <a:pt x="0" y="888997"/>
                </a:lnTo>
                <a:lnTo>
                  <a:pt x="0" y="0"/>
                </a:lnTo>
                <a:close/>
              </a:path>
            </a:pathLst>
          </a:custGeom>
          <a:blipFill>
            <a:blip r:embed="rId5"/>
            <a:stretch>
              <a:fillRect l="0" t="0" r="0" b="0"/>
            </a:stretch>
          </a:blipFill>
        </p:spPr>
      </p:sp>
      <p:sp>
        <p:nvSpPr>
          <p:cNvPr name="TextBox 6" id="6"/>
          <p:cNvSpPr txBox="true"/>
          <p:nvPr/>
        </p:nvSpPr>
        <p:spPr>
          <a:xfrm rot="0">
            <a:off x="236671" y="1549394"/>
            <a:ext cx="11315247" cy="1520824"/>
          </a:xfrm>
          <a:prstGeom prst="rect">
            <a:avLst/>
          </a:prstGeom>
        </p:spPr>
        <p:txBody>
          <a:bodyPr anchor="t" rtlCol="false" tIns="0" lIns="0" bIns="0" rIns="0">
            <a:spAutoFit/>
          </a:bodyPr>
          <a:lstStyle/>
          <a:p>
            <a:pPr algn="ctr">
              <a:lnSpc>
                <a:spcPts val="9999"/>
              </a:lnSpc>
            </a:pPr>
            <a:r>
              <a:rPr lang="en-US" b="true" sz="9999">
                <a:solidFill>
                  <a:srgbClr val="FFFFFF"/>
                </a:solidFill>
                <a:latin typeface="Kollektif Bold"/>
                <a:ea typeface="Kollektif Bold"/>
                <a:cs typeface="Kollektif Bold"/>
                <a:sym typeface="Kollektif Bold"/>
              </a:rPr>
              <a:t>TEAM MEMBERS</a:t>
            </a:r>
          </a:p>
        </p:txBody>
      </p:sp>
      <p:sp>
        <p:nvSpPr>
          <p:cNvPr name="TextBox 7" id="7"/>
          <p:cNvSpPr txBox="true"/>
          <p:nvPr/>
        </p:nvSpPr>
        <p:spPr>
          <a:xfrm rot="0">
            <a:off x="1003302" y="4155948"/>
            <a:ext cx="8043064" cy="832485"/>
          </a:xfrm>
          <a:prstGeom prst="rect">
            <a:avLst/>
          </a:prstGeom>
        </p:spPr>
        <p:txBody>
          <a:bodyPr anchor="t" rtlCol="false" tIns="0" lIns="0" bIns="0" rIns="0">
            <a:spAutoFit/>
          </a:bodyPr>
          <a:lstStyle/>
          <a:p>
            <a:pPr algn="l">
              <a:lnSpc>
                <a:spcPts val="5445"/>
              </a:lnSpc>
            </a:pPr>
            <a:r>
              <a:rPr lang="en-US" b="true" sz="5500">
                <a:solidFill>
                  <a:srgbClr val="FFFFFF"/>
                </a:solidFill>
                <a:latin typeface="Kollektif Bold"/>
                <a:ea typeface="Kollektif Bold"/>
                <a:cs typeface="Kollektif Bold"/>
                <a:sym typeface="Kollektif Bold"/>
              </a:rPr>
              <a:t>HIMANSHU SOPRA</a:t>
            </a:r>
          </a:p>
        </p:txBody>
      </p:sp>
      <p:sp>
        <p:nvSpPr>
          <p:cNvPr name="TextBox 8" id="8"/>
          <p:cNvSpPr txBox="true"/>
          <p:nvPr/>
        </p:nvSpPr>
        <p:spPr>
          <a:xfrm rot="0">
            <a:off x="1003302" y="5143500"/>
            <a:ext cx="8043064" cy="832485"/>
          </a:xfrm>
          <a:prstGeom prst="rect">
            <a:avLst/>
          </a:prstGeom>
        </p:spPr>
        <p:txBody>
          <a:bodyPr anchor="t" rtlCol="false" tIns="0" lIns="0" bIns="0" rIns="0">
            <a:spAutoFit/>
          </a:bodyPr>
          <a:lstStyle/>
          <a:p>
            <a:pPr algn="l">
              <a:lnSpc>
                <a:spcPts val="5445"/>
              </a:lnSpc>
            </a:pPr>
            <a:r>
              <a:rPr lang="en-US" b="true" sz="5500">
                <a:solidFill>
                  <a:srgbClr val="FFFFFF"/>
                </a:solidFill>
                <a:latin typeface="Kollektif Bold"/>
                <a:ea typeface="Kollektif Bold"/>
                <a:cs typeface="Kollektif Bold"/>
                <a:sym typeface="Kollektif Bold"/>
              </a:rPr>
              <a:t>NIDHI SHARMA</a:t>
            </a:r>
          </a:p>
        </p:txBody>
      </p:sp>
      <p:sp>
        <p:nvSpPr>
          <p:cNvPr name="TextBox 9" id="9"/>
          <p:cNvSpPr txBox="true"/>
          <p:nvPr/>
        </p:nvSpPr>
        <p:spPr>
          <a:xfrm rot="0">
            <a:off x="1003302" y="6127623"/>
            <a:ext cx="8043064" cy="832485"/>
          </a:xfrm>
          <a:prstGeom prst="rect">
            <a:avLst/>
          </a:prstGeom>
        </p:spPr>
        <p:txBody>
          <a:bodyPr anchor="t" rtlCol="false" tIns="0" lIns="0" bIns="0" rIns="0">
            <a:spAutoFit/>
          </a:bodyPr>
          <a:lstStyle/>
          <a:p>
            <a:pPr algn="l">
              <a:lnSpc>
                <a:spcPts val="5445"/>
              </a:lnSpc>
            </a:pPr>
            <a:r>
              <a:rPr lang="en-US" b="true" sz="5500">
                <a:solidFill>
                  <a:srgbClr val="FFFFFF"/>
                </a:solidFill>
                <a:latin typeface="Kollektif Bold"/>
                <a:ea typeface="Kollektif Bold"/>
                <a:cs typeface="Kollektif Bold"/>
                <a:sym typeface="Kollektif Bold"/>
              </a:rPr>
              <a:t>OSHIN NANDWAL</a:t>
            </a:r>
          </a:p>
        </p:txBody>
      </p:sp>
      <p:sp>
        <p:nvSpPr>
          <p:cNvPr name="TextBox 10" id="10"/>
          <p:cNvSpPr txBox="true"/>
          <p:nvPr/>
        </p:nvSpPr>
        <p:spPr>
          <a:xfrm rot="0">
            <a:off x="1028700" y="7147698"/>
            <a:ext cx="8043064" cy="832485"/>
          </a:xfrm>
          <a:prstGeom prst="rect">
            <a:avLst/>
          </a:prstGeom>
        </p:spPr>
        <p:txBody>
          <a:bodyPr anchor="t" rtlCol="false" tIns="0" lIns="0" bIns="0" rIns="0">
            <a:spAutoFit/>
          </a:bodyPr>
          <a:lstStyle/>
          <a:p>
            <a:pPr algn="l">
              <a:lnSpc>
                <a:spcPts val="5445"/>
              </a:lnSpc>
            </a:pPr>
            <a:r>
              <a:rPr lang="en-US" b="true" sz="5500">
                <a:solidFill>
                  <a:srgbClr val="FFFFFF"/>
                </a:solidFill>
                <a:latin typeface="Kollektif Bold"/>
                <a:ea typeface="Kollektif Bold"/>
                <a:cs typeface="Kollektif Bold"/>
                <a:sym typeface="Kollektif Bold"/>
              </a:rPr>
              <a:t>SURABHI JAISWAL</a:t>
            </a:r>
          </a:p>
        </p:txBody>
      </p:sp>
      <p:sp>
        <p:nvSpPr>
          <p:cNvPr name="TextBox 11" id="11"/>
          <p:cNvSpPr txBox="true"/>
          <p:nvPr/>
        </p:nvSpPr>
        <p:spPr>
          <a:xfrm rot="0">
            <a:off x="9984694" y="8853351"/>
            <a:ext cx="10371510" cy="1181482"/>
          </a:xfrm>
          <a:prstGeom prst="rect">
            <a:avLst/>
          </a:prstGeom>
        </p:spPr>
        <p:txBody>
          <a:bodyPr anchor="t" rtlCol="false" tIns="0" lIns="0" bIns="0" rIns="0">
            <a:spAutoFit/>
          </a:bodyPr>
          <a:lstStyle/>
          <a:p>
            <a:pPr algn="l">
              <a:lnSpc>
                <a:spcPts val="4257"/>
              </a:lnSpc>
            </a:pPr>
            <a:r>
              <a:rPr lang="en-US" sz="4300" b="true">
                <a:solidFill>
                  <a:srgbClr val="106861"/>
                </a:solidFill>
                <a:latin typeface="Kollektif Bold"/>
                <a:ea typeface="Kollektif Bold"/>
                <a:cs typeface="Kollektif Bold"/>
                <a:sym typeface="Kollektif Bold"/>
              </a:rPr>
              <a:t>GUIDED BY:</a:t>
            </a:r>
          </a:p>
          <a:p>
            <a:pPr algn="l">
              <a:lnSpc>
                <a:spcPts val="4257"/>
              </a:lnSpc>
            </a:pPr>
            <a:r>
              <a:rPr lang="en-US" b="true" sz="4300">
                <a:solidFill>
                  <a:srgbClr val="106861"/>
                </a:solidFill>
                <a:latin typeface="Kollektif Bold"/>
                <a:ea typeface="Kollektif Bold"/>
                <a:cs typeface="Kollektif Bold"/>
                <a:sym typeface="Kollektif Bold"/>
              </a:rPr>
              <a:t>PROF. BRAJESH CHATURVEDI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15796794" y="1028700"/>
            <a:ext cx="1033238" cy="826591"/>
          </a:xfrm>
          <a:custGeom>
            <a:avLst/>
            <a:gdLst/>
            <a:ahLst/>
            <a:cxnLst/>
            <a:rect r="r" b="b" t="t" l="l"/>
            <a:pathLst>
              <a:path h="826591" w="1033238">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434840" y="2667169"/>
            <a:ext cx="4950194" cy="4950174"/>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t="0" r="-24999" b="0"/>
              </a:stretch>
            </a:blipFill>
          </p:spPr>
        </p:sp>
      </p:grpSp>
      <p:sp>
        <p:nvSpPr>
          <p:cNvPr name="TextBox 9" id="9"/>
          <p:cNvSpPr txBox="true"/>
          <p:nvPr/>
        </p:nvSpPr>
        <p:spPr>
          <a:xfrm rot="0">
            <a:off x="15367527" y="1961863"/>
            <a:ext cx="1891773" cy="358482"/>
          </a:xfrm>
          <a:prstGeom prst="rect">
            <a:avLst/>
          </a:prstGeom>
        </p:spPr>
        <p:txBody>
          <a:bodyPr anchor="t" rtlCol="false" tIns="0" lIns="0" bIns="0" rIns="0">
            <a:spAutoFit/>
          </a:bodyPr>
          <a:lstStyle/>
          <a:p>
            <a:pPr algn="ctr">
              <a:lnSpc>
                <a:spcPts val="2821"/>
              </a:lnSpc>
            </a:pPr>
            <a:r>
              <a:rPr lang="en-US" sz="2453" spc="-49">
                <a:solidFill>
                  <a:srgbClr val="191919"/>
                </a:solidFill>
                <a:latin typeface="Open Sauce"/>
                <a:ea typeface="Open Sauce"/>
                <a:cs typeface="Open Sauce"/>
                <a:sym typeface="Open Sauce"/>
              </a:rPr>
              <a:t>Learnlytics</a:t>
            </a:r>
          </a:p>
        </p:txBody>
      </p:sp>
      <p:sp>
        <p:nvSpPr>
          <p:cNvPr name="TextBox 10" id="10"/>
          <p:cNvSpPr txBox="true"/>
          <p:nvPr/>
        </p:nvSpPr>
        <p:spPr>
          <a:xfrm rot="0">
            <a:off x="6729764" y="4470993"/>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YOU</a:t>
            </a:r>
          </a:p>
        </p:txBody>
      </p:sp>
      <p:grpSp>
        <p:nvGrpSpPr>
          <p:cNvPr name="Group 11" id="11"/>
          <p:cNvGrpSpPr/>
          <p:nvPr/>
        </p:nvGrpSpPr>
        <p:grpSpPr>
          <a:xfrm rot="0">
            <a:off x="15811589" y="8007246"/>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1868494" y="-2100713"/>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6067950" y="6633635"/>
            <a:ext cx="762083" cy="7620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75233" y="9258300"/>
            <a:ext cx="1614906" cy="16149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2932772" y="818431"/>
            <a:ext cx="13708378" cy="2707405"/>
          </a:xfrm>
          <a:custGeom>
            <a:avLst/>
            <a:gdLst/>
            <a:ahLst/>
            <a:cxnLst/>
            <a:rect r="r" b="b" t="t" l="l"/>
            <a:pathLst>
              <a:path h="2707405" w="13708378">
                <a:moveTo>
                  <a:pt x="0" y="0"/>
                </a:moveTo>
                <a:lnTo>
                  <a:pt x="13708378" y="0"/>
                </a:lnTo>
                <a:lnTo>
                  <a:pt x="13708378" y="2707404"/>
                </a:lnTo>
                <a:lnTo>
                  <a:pt x="0" y="2707404"/>
                </a:lnTo>
                <a:lnTo>
                  <a:pt x="0" y="0"/>
                </a:lnTo>
                <a:close/>
              </a:path>
            </a:pathLst>
          </a:custGeom>
          <a:blipFill>
            <a:blip r:embed="rId5"/>
            <a:stretch>
              <a:fillRect l="0" t="0" r="0" b="0"/>
            </a:stretch>
          </a:blipFill>
        </p:spPr>
      </p:sp>
      <p:grpSp>
        <p:nvGrpSpPr>
          <p:cNvPr name="Group 11" id="11"/>
          <p:cNvGrpSpPr/>
          <p:nvPr/>
        </p:nvGrpSpPr>
        <p:grpSpPr>
          <a:xfrm rot="0">
            <a:off x="6606829" y="2603947"/>
            <a:ext cx="10906558" cy="1273022"/>
            <a:chOff x="0" y="0"/>
            <a:chExt cx="2872509" cy="335281"/>
          </a:xfrm>
        </p:grpSpPr>
        <p:sp>
          <p:nvSpPr>
            <p:cNvPr name="Freeform 12" id="12"/>
            <p:cNvSpPr/>
            <p:nvPr/>
          </p:nvSpPr>
          <p:spPr>
            <a:xfrm flipH="false" flipV="false" rot="0">
              <a:off x="0" y="0"/>
              <a:ext cx="2872509" cy="335281"/>
            </a:xfrm>
            <a:custGeom>
              <a:avLst/>
              <a:gdLst/>
              <a:ahLst/>
              <a:cxnLst/>
              <a:rect r="r" b="b" t="t" l="l"/>
              <a:pathLst>
                <a:path h="335281" w="2872509">
                  <a:moveTo>
                    <a:pt x="17746" y="0"/>
                  </a:moveTo>
                  <a:lnTo>
                    <a:pt x="2854763" y="0"/>
                  </a:lnTo>
                  <a:cubicBezTo>
                    <a:pt x="2864564" y="0"/>
                    <a:pt x="2872509" y="7945"/>
                    <a:pt x="2872509" y="17746"/>
                  </a:cubicBezTo>
                  <a:lnTo>
                    <a:pt x="2872509" y="317535"/>
                  </a:lnTo>
                  <a:cubicBezTo>
                    <a:pt x="2872509" y="327336"/>
                    <a:pt x="2864564" y="335281"/>
                    <a:pt x="2854763" y="335281"/>
                  </a:cubicBezTo>
                  <a:lnTo>
                    <a:pt x="17746" y="335281"/>
                  </a:lnTo>
                  <a:cubicBezTo>
                    <a:pt x="7945" y="335281"/>
                    <a:pt x="0" y="327336"/>
                    <a:pt x="0" y="317535"/>
                  </a:cubicBezTo>
                  <a:lnTo>
                    <a:pt x="0" y="17746"/>
                  </a:lnTo>
                  <a:cubicBezTo>
                    <a:pt x="0" y="7945"/>
                    <a:pt x="7945" y="0"/>
                    <a:pt x="17746" y="0"/>
                  </a:cubicBezTo>
                  <a:close/>
                </a:path>
              </a:pathLst>
            </a:custGeom>
            <a:solidFill>
              <a:srgbClr val="106861"/>
            </a:solidFill>
            <a:ln cap="rnd">
              <a:noFill/>
              <a:prstDash val="solid"/>
              <a:round/>
            </a:ln>
          </p:spPr>
        </p:sp>
        <p:sp>
          <p:nvSpPr>
            <p:cNvPr name="TextBox 13" id="13"/>
            <p:cNvSpPr txBox="true"/>
            <p:nvPr/>
          </p:nvSpPr>
          <p:spPr>
            <a:xfrm>
              <a:off x="0" y="-19050"/>
              <a:ext cx="2872509" cy="35433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5205919" y="2614348"/>
            <a:ext cx="13708378" cy="1109345"/>
          </a:xfrm>
          <a:prstGeom prst="rect">
            <a:avLst/>
          </a:prstGeom>
        </p:spPr>
        <p:txBody>
          <a:bodyPr anchor="t" rtlCol="false" tIns="0" lIns="0" bIns="0" rIns="0">
            <a:spAutoFit/>
          </a:bodyPr>
          <a:lstStyle/>
          <a:p>
            <a:pPr algn="ctr">
              <a:lnSpc>
                <a:spcPts val="8319"/>
              </a:lnSpc>
              <a:spcBef>
                <a:spcPct val="0"/>
              </a:spcBef>
            </a:pPr>
            <a:r>
              <a:rPr lang="en-US" sz="6399">
                <a:solidFill>
                  <a:srgbClr val="FFFFFF"/>
                </a:solidFill>
                <a:latin typeface="The Seasons"/>
                <a:ea typeface="The Seasons"/>
                <a:cs typeface="The Seasons"/>
                <a:sym typeface="The Seasons"/>
              </a:rPr>
              <a:t>Enlightening Wisdom</a:t>
            </a:r>
          </a:p>
        </p:txBody>
      </p:sp>
      <p:sp>
        <p:nvSpPr>
          <p:cNvPr name="TextBox 15" id="15"/>
          <p:cNvSpPr txBox="true"/>
          <p:nvPr/>
        </p:nvSpPr>
        <p:spPr>
          <a:xfrm rot="0">
            <a:off x="1761699" y="5365839"/>
            <a:ext cx="13004219" cy="1615440"/>
          </a:xfrm>
          <a:prstGeom prst="rect">
            <a:avLst/>
          </a:prstGeom>
        </p:spPr>
        <p:txBody>
          <a:bodyPr anchor="t" rtlCol="false" tIns="0" lIns="0" bIns="0" rIns="0">
            <a:spAutoFit/>
          </a:bodyPr>
          <a:lstStyle/>
          <a:p>
            <a:pPr algn="ctr">
              <a:lnSpc>
                <a:spcPts val="6240"/>
              </a:lnSpc>
              <a:spcBef>
                <a:spcPct val="0"/>
              </a:spcBef>
            </a:pPr>
            <a:r>
              <a:rPr lang="en-US" b="true" sz="4800">
                <a:solidFill>
                  <a:srgbClr val="000000"/>
                </a:solidFill>
                <a:latin typeface="Poppins Bold"/>
                <a:ea typeface="Poppins Bold"/>
                <a:cs typeface="Poppins Bold"/>
                <a:sym typeface="Poppins Bold"/>
              </a:rPr>
              <a:t>ACROPOLIS INSTITUTE OF TECHNOLOGY AND RESEARCH, INDORE</a:t>
            </a:r>
          </a:p>
        </p:txBody>
      </p:sp>
      <p:sp>
        <p:nvSpPr>
          <p:cNvPr name="TextBox 16" id="16"/>
          <p:cNvSpPr txBox="true"/>
          <p:nvPr/>
        </p:nvSpPr>
        <p:spPr>
          <a:xfrm rot="0">
            <a:off x="6606829" y="7388310"/>
            <a:ext cx="3341423" cy="511810"/>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Open Sauce"/>
                <a:ea typeface="Open Sauce"/>
                <a:cs typeface="Open Sauce"/>
                <a:sym typeface="Open Sauce"/>
              </a:rPr>
              <a:t>MAJOR PROJECT</a:t>
            </a:r>
          </a:p>
        </p:txBody>
      </p:sp>
      <p:sp>
        <p:nvSpPr>
          <p:cNvPr name="TextBox 17" id="17"/>
          <p:cNvSpPr txBox="true"/>
          <p:nvPr/>
        </p:nvSpPr>
        <p:spPr>
          <a:xfrm rot="0">
            <a:off x="12446350" y="9566166"/>
            <a:ext cx="7019214"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nva Sans Bold"/>
                <a:ea typeface="Canva Sans Bold"/>
                <a:cs typeface="Canva Sans Bold"/>
                <a:sym typeface="Canva Sans Bold"/>
              </a:rPr>
              <a:t>Department of CSE-DS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0" id="10"/>
          <p:cNvSpPr txBox="true"/>
          <p:nvPr/>
        </p:nvSpPr>
        <p:spPr>
          <a:xfrm rot="0">
            <a:off x="2460629" y="3446768"/>
            <a:ext cx="12809910" cy="2841508"/>
          </a:xfrm>
          <a:prstGeom prst="rect">
            <a:avLst/>
          </a:prstGeom>
        </p:spPr>
        <p:txBody>
          <a:bodyPr anchor="t" rtlCol="false" tIns="0" lIns="0" bIns="0" rIns="0">
            <a:spAutoFit/>
          </a:bodyPr>
          <a:lstStyle/>
          <a:p>
            <a:pPr algn="ctr">
              <a:lnSpc>
                <a:spcPts val="5565"/>
              </a:lnSpc>
              <a:spcBef>
                <a:spcPct val="0"/>
              </a:spcBef>
            </a:pPr>
            <a:r>
              <a:rPr lang="en-US" sz="4032">
                <a:solidFill>
                  <a:srgbClr val="FFFFFF"/>
                </a:solidFill>
                <a:latin typeface="The Seasons"/>
                <a:ea typeface="The Seasons"/>
                <a:cs typeface="The Seasons"/>
                <a:sym typeface="The Seasons"/>
              </a:rPr>
              <a:t>"Empowering education through data and AI, Learnlytics is not just about predicting outcomes -it's about unlocking each student's potential and guiding them towards success, one insight at a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9" id="9"/>
          <p:cNvSpPr txBox="true"/>
          <p:nvPr/>
        </p:nvSpPr>
        <p:spPr>
          <a:xfrm rot="0">
            <a:off x="1695141" y="3096108"/>
            <a:ext cx="5224262" cy="5924003"/>
          </a:xfrm>
          <a:prstGeom prst="rect">
            <a:avLst/>
          </a:prstGeom>
        </p:spPr>
        <p:txBody>
          <a:bodyPr anchor="t" rtlCol="false" tIns="0" lIns="0" bIns="0" rIns="0">
            <a:spAutoFit/>
          </a:bodyPr>
          <a:lstStyle/>
          <a:p>
            <a:pPr algn="l">
              <a:lnSpc>
                <a:spcPts val="4345"/>
              </a:lnSpc>
            </a:pPr>
            <a:r>
              <a:rPr lang="en-US" sz="2618">
                <a:solidFill>
                  <a:srgbClr val="191919"/>
                </a:solidFill>
                <a:latin typeface="Open Sauce"/>
                <a:ea typeface="Open Sauce"/>
                <a:cs typeface="Open Sauce"/>
                <a:sym typeface="Open Sauce"/>
              </a:rPr>
              <a:t>❖ Abstract</a:t>
            </a:r>
          </a:p>
          <a:p>
            <a:pPr algn="l">
              <a:lnSpc>
                <a:spcPts val="4345"/>
              </a:lnSpc>
            </a:pPr>
            <a:r>
              <a:rPr lang="en-US" sz="2618">
                <a:solidFill>
                  <a:srgbClr val="191919"/>
                </a:solidFill>
                <a:latin typeface="Open Sauce"/>
                <a:ea typeface="Open Sauce"/>
                <a:cs typeface="Open Sauce"/>
                <a:sym typeface="Open Sauce"/>
              </a:rPr>
              <a:t>❖ Introduction</a:t>
            </a:r>
          </a:p>
          <a:p>
            <a:pPr algn="l">
              <a:lnSpc>
                <a:spcPts val="4345"/>
              </a:lnSpc>
            </a:pPr>
            <a:r>
              <a:rPr lang="en-US" sz="2618">
                <a:solidFill>
                  <a:srgbClr val="191919"/>
                </a:solidFill>
                <a:latin typeface="Open Sauce"/>
                <a:ea typeface="Open Sauce"/>
                <a:cs typeface="Open Sauce"/>
                <a:sym typeface="Open Sauce"/>
              </a:rPr>
              <a:t>❖ Problem Statement</a:t>
            </a:r>
          </a:p>
          <a:p>
            <a:pPr algn="l">
              <a:lnSpc>
                <a:spcPts val="4345"/>
              </a:lnSpc>
            </a:pPr>
            <a:r>
              <a:rPr lang="en-US" sz="2618">
                <a:solidFill>
                  <a:srgbClr val="191919"/>
                </a:solidFill>
                <a:latin typeface="Open Sauce"/>
                <a:ea typeface="Open Sauce"/>
                <a:cs typeface="Open Sauce"/>
                <a:sym typeface="Open Sauce"/>
              </a:rPr>
              <a:t>❖ Survey of Existing Systems</a:t>
            </a:r>
          </a:p>
          <a:p>
            <a:pPr algn="l">
              <a:lnSpc>
                <a:spcPts val="4345"/>
              </a:lnSpc>
            </a:pPr>
            <a:r>
              <a:rPr lang="en-US" sz="2618">
                <a:solidFill>
                  <a:srgbClr val="191919"/>
                </a:solidFill>
                <a:latin typeface="Open Sauce"/>
                <a:ea typeface="Open Sauce"/>
                <a:cs typeface="Open Sauce"/>
                <a:sym typeface="Open Sauce"/>
              </a:rPr>
              <a:t>❖ Project Objectives</a:t>
            </a:r>
          </a:p>
          <a:p>
            <a:pPr algn="l">
              <a:lnSpc>
                <a:spcPts val="4345"/>
              </a:lnSpc>
            </a:pPr>
            <a:r>
              <a:rPr lang="en-US" sz="2618">
                <a:solidFill>
                  <a:srgbClr val="191919"/>
                </a:solidFill>
                <a:latin typeface="Open Sauce"/>
                <a:ea typeface="Open Sauce"/>
                <a:cs typeface="Open Sauce"/>
                <a:sym typeface="Open Sauce"/>
              </a:rPr>
              <a:t>❖ Requirement Analysis</a:t>
            </a:r>
          </a:p>
          <a:p>
            <a:pPr algn="l">
              <a:lnSpc>
                <a:spcPts val="4345"/>
              </a:lnSpc>
            </a:pPr>
            <a:r>
              <a:rPr lang="en-US" sz="2618">
                <a:solidFill>
                  <a:srgbClr val="191919"/>
                </a:solidFill>
                <a:latin typeface="Open Sauce"/>
                <a:ea typeface="Open Sauce"/>
                <a:cs typeface="Open Sauce"/>
                <a:sym typeface="Open Sauce"/>
              </a:rPr>
              <a:t>❖ Solution Proposed</a:t>
            </a:r>
          </a:p>
          <a:p>
            <a:pPr algn="l">
              <a:lnSpc>
                <a:spcPts val="4345"/>
              </a:lnSpc>
            </a:pPr>
            <a:r>
              <a:rPr lang="en-US" sz="2618">
                <a:solidFill>
                  <a:srgbClr val="191919"/>
                </a:solidFill>
                <a:latin typeface="Open Sauce"/>
                <a:ea typeface="Open Sauce"/>
                <a:cs typeface="Open Sauce"/>
                <a:sym typeface="Open Sauce"/>
              </a:rPr>
              <a:t>❖ The Outcome Discussion</a:t>
            </a:r>
          </a:p>
          <a:p>
            <a:pPr algn="l">
              <a:lnSpc>
                <a:spcPts val="4345"/>
              </a:lnSpc>
            </a:pPr>
            <a:r>
              <a:rPr lang="en-US" sz="2618">
                <a:solidFill>
                  <a:srgbClr val="191919"/>
                </a:solidFill>
                <a:latin typeface="Open Sauce"/>
                <a:ea typeface="Open Sauce"/>
                <a:cs typeface="Open Sauce"/>
                <a:sym typeface="Open Sauce"/>
              </a:rPr>
              <a:t>❖ Limitations</a:t>
            </a:r>
          </a:p>
          <a:p>
            <a:pPr algn="l">
              <a:lnSpc>
                <a:spcPts val="4345"/>
              </a:lnSpc>
            </a:pPr>
            <a:r>
              <a:rPr lang="en-US" sz="2618">
                <a:solidFill>
                  <a:srgbClr val="191919"/>
                </a:solidFill>
                <a:latin typeface="Open Sauce"/>
                <a:ea typeface="Open Sauce"/>
                <a:cs typeface="Open Sauce"/>
                <a:sym typeface="Open Sauce"/>
              </a:rPr>
              <a:t>❖ Conclusion</a:t>
            </a:r>
          </a:p>
          <a:p>
            <a:pPr algn="l">
              <a:lnSpc>
                <a:spcPts val="4345"/>
              </a:lnSpc>
            </a:pPr>
          </a:p>
        </p:txBody>
      </p:sp>
      <p:sp>
        <p:nvSpPr>
          <p:cNvPr name="TextBox 10" id="10"/>
          <p:cNvSpPr txBox="true"/>
          <p:nvPr/>
        </p:nvSpPr>
        <p:spPr>
          <a:xfrm rot="0">
            <a:off x="6919404" y="3079779"/>
            <a:ext cx="712352" cy="5381078"/>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01</a:t>
            </a:r>
          </a:p>
          <a:p>
            <a:pPr algn="r">
              <a:lnSpc>
                <a:spcPts val="4345"/>
              </a:lnSpc>
            </a:pPr>
            <a:r>
              <a:rPr lang="en-US" sz="2618" b="true">
                <a:solidFill>
                  <a:srgbClr val="191919"/>
                </a:solidFill>
                <a:latin typeface="Open Sauce Bold"/>
                <a:ea typeface="Open Sauce Bold"/>
                <a:cs typeface="Open Sauce Bold"/>
                <a:sym typeface="Open Sauce Bold"/>
              </a:rPr>
              <a:t>02</a:t>
            </a:r>
          </a:p>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r>
              <a:rPr lang="en-US" sz="2618" b="true">
                <a:solidFill>
                  <a:srgbClr val="191919"/>
                </a:solidFill>
                <a:latin typeface="Open Sauce Bold"/>
                <a:ea typeface="Open Sauce Bold"/>
                <a:cs typeface="Open Sauce Bold"/>
                <a:sym typeface="Open Sauce Bold"/>
              </a:rPr>
              <a:t>08</a:t>
            </a:r>
          </a:p>
          <a:p>
            <a:pPr algn="r">
              <a:lnSpc>
                <a:spcPts val="4345"/>
              </a:lnSpc>
            </a:pPr>
            <a:r>
              <a:rPr lang="en-US" sz="2618" b="true">
                <a:solidFill>
                  <a:srgbClr val="191919"/>
                </a:solidFill>
                <a:latin typeface="Open Sauce Bold"/>
                <a:ea typeface="Open Sauce Bold"/>
                <a:cs typeface="Open Sauce Bold"/>
                <a:sym typeface="Open Sauce Bold"/>
              </a:rPr>
              <a:t>09</a:t>
            </a:r>
          </a:p>
          <a:p>
            <a:pPr algn="r">
              <a:lnSpc>
                <a:spcPts val="4345"/>
              </a:lnSpc>
            </a:pPr>
            <a:r>
              <a:rPr lang="en-US" b="true" sz="2618">
                <a:solidFill>
                  <a:srgbClr val="191919"/>
                </a:solidFill>
                <a:latin typeface="Open Sauce Bold"/>
                <a:ea typeface="Open Sauce Bold"/>
                <a:cs typeface="Open Sauce Bold"/>
                <a:sym typeface="Open Sauce Bold"/>
              </a:rPr>
              <a:t>10</a:t>
            </a:r>
          </a:p>
        </p:txBody>
      </p:sp>
      <p:sp>
        <p:nvSpPr>
          <p:cNvPr name="Freeform 11" id="11"/>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2" id="12"/>
          <p:cNvGrpSpPr/>
          <p:nvPr/>
        </p:nvGrpSpPr>
        <p:grpSpPr>
          <a:xfrm rot="0">
            <a:off x="-1390959" y="856782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0206536" y="3314080"/>
            <a:ext cx="654889" cy="6548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stretch>
              <a:fillRect l="0" t="-53402" r="0" b="-79186"/>
            </a:stretch>
          </a:blipFill>
        </p:spPr>
      </p:sp>
      <p:grpSp>
        <p:nvGrpSpPr>
          <p:cNvPr name="Group 7" id="7"/>
          <p:cNvGrpSpPr/>
          <p:nvPr/>
        </p:nvGrpSpPr>
        <p:grpSpPr>
          <a:xfrm rot="0">
            <a:off x="2778327" y="2245814"/>
            <a:ext cx="12731346" cy="5171309"/>
            <a:chOff x="0" y="0"/>
            <a:chExt cx="3353112" cy="1361991"/>
          </a:xfrm>
        </p:grpSpPr>
        <p:sp>
          <p:nvSpPr>
            <p:cNvPr name="Freeform 8" id="8"/>
            <p:cNvSpPr/>
            <p:nvPr/>
          </p:nvSpPr>
          <p:spPr>
            <a:xfrm flipH="false" flipV="false" rot="0">
              <a:off x="0" y="0"/>
              <a:ext cx="3353112" cy="1361991"/>
            </a:xfrm>
            <a:custGeom>
              <a:avLst/>
              <a:gdLst/>
              <a:ahLst/>
              <a:cxnLst/>
              <a:rect r="r" b="b" t="t" l="l"/>
              <a:pathLst>
                <a:path h="1361991" w="3353112">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38104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6113923" y="9258300"/>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5648108" y="9258300"/>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3558350" y="3845036"/>
            <a:ext cx="11150794" cy="2941624"/>
          </a:xfrm>
          <a:prstGeom prst="rect">
            <a:avLst/>
          </a:prstGeom>
        </p:spPr>
        <p:txBody>
          <a:bodyPr anchor="t" rtlCol="false" tIns="0" lIns="0" bIns="0" rIns="0">
            <a:spAutoFit/>
          </a:bodyPr>
          <a:lstStyle/>
          <a:p>
            <a:pPr algn="just">
              <a:lnSpc>
                <a:spcPts val="3950"/>
              </a:lnSpc>
            </a:pPr>
            <a:r>
              <a:rPr lang="en-US" sz="2469">
                <a:solidFill>
                  <a:srgbClr val="FFFFFF"/>
                </a:solidFill>
                <a:latin typeface="Open Sauce"/>
                <a:ea typeface="Open Sauce"/>
                <a:cs typeface="Open Sauce"/>
                <a:sym typeface="Open Sauce"/>
              </a:rPr>
              <a:t>Learnlytics is an AI-powered system designed to track and analyze student learning behaviors using predictive modeling. The project enables real-time analysis of student progress, learning outcomes, and personalized recommendations. By integrating educational data mining and machine learning, Learnlytics aims to assist both students and educators in improving academic success.</a:t>
            </a:r>
          </a:p>
        </p:txBody>
      </p:sp>
      <p:sp>
        <p:nvSpPr>
          <p:cNvPr name="TextBox 20" id="20"/>
          <p:cNvSpPr txBox="true"/>
          <p:nvPr/>
        </p:nvSpPr>
        <p:spPr>
          <a:xfrm rot="0">
            <a:off x="5669478" y="2601982"/>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ABSTRACT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stretch>
              <a:fillRect l="0" t="-53402" r="0" b="-79186"/>
            </a:stretch>
          </a:blipFill>
        </p:spPr>
      </p:sp>
      <p:grpSp>
        <p:nvGrpSpPr>
          <p:cNvPr name="Group 7" id="7"/>
          <p:cNvGrpSpPr/>
          <p:nvPr/>
        </p:nvGrpSpPr>
        <p:grpSpPr>
          <a:xfrm rot="0">
            <a:off x="2778327" y="2245814"/>
            <a:ext cx="13033503" cy="6027102"/>
            <a:chOff x="0" y="0"/>
            <a:chExt cx="3432692" cy="1587385"/>
          </a:xfrm>
        </p:grpSpPr>
        <p:sp>
          <p:nvSpPr>
            <p:cNvPr name="Freeform 8" id="8"/>
            <p:cNvSpPr/>
            <p:nvPr/>
          </p:nvSpPr>
          <p:spPr>
            <a:xfrm flipH="false" flipV="false" rot="0">
              <a:off x="0" y="0"/>
              <a:ext cx="3432692" cy="1587385"/>
            </a:xfrm>
            <a:custGeom>
              <a:avLst/>
              <a:gdLst/>
              <a:ahLst/>
              <a:cxnLst/>
              <a:rect r="r" b="b" t="t" l="l"/>
              <a:pathLst>
                <a:path h="1587385" w="3432692">
                  <a:moveTo>
                    <a:pt x="14850" y="0"/>
                  </a:moveTo>
                  <a:lnTo>
                    <a:pt x="3417842" y="0"/>
                  </a:lnTo>
                  <a:cubicBezTo>
                    <a:pt x="3421780" y="0"/>
                    <a:pt x="3425558" y="1565"/>
                    <a:pt x="3428343" y="4349"/>
                  </a:cubicBezTo>
                  <a:cubicBezTo>
                    <a:pt x="3431127" y="7134"/>
                    <a:pt x="3432692" y="10912"/>
                    <a:pt x="3432692" y="14850"/>
                  </a:cubicBezTo>
                  <a:lnTo>
                    <a:pt x="3432692" y="1572535"/>
                  </a:lnTo>
                  <a:cubicBezTo>
                    <a:pt x="3432692" y="1576473"/>
                    <a:pt x="3431127" y="1580250"/>
                    <a:pt x="3428343" y="1583035"/>
                  </a:cubicBezTo>
                  <a:cubicBezTo>
                    <a:pt x="3425558" y="1585820"/>
                    <a:pt x="3421780" y="1587385"/>
                    <a:pt x="3417842" y="1587385"/>
                  </a:cubicBezTo>
                  <a:lnTo>
                    <a:pt x="14850" y="1587385"/>
                  </a:lnTo>
                  <a:cubicBezTo>
                    <a:pt x="10912" y="1587385"/>
                    <a:pt x="7134" y="1585820"/>
                    <a:pt x="4349" y="1583035"/>
                  </a:cubicBezTo>
                  <a:cubicBezTo>
                    <a:pt x="1565" y="1580250"/>
                    <a:pt x="0" y="1576473"/>
                    <a:pt x="0" y="1572535"/>
                  </a:cubicBezTo>
                  <a:lnTo>
                    <a:pt x="0" y="14850"/>
                  </a:lnTo>
                  <a:cubicBezTo>
                    <a:pt x="0" y="10912"/>
                    <a:pt x="1565" y="7134"/>
                    <a:pt x="4349" y="4349"/>
                  </a:cubicBezTo>
                  <a:cubicBezTo>
                    <a:pt x="7134" y="1565"/>
                    <a:pt x="10912" y="0"/>
                    <a:pt x="14850" y="0"/>
                  </a:cubicBezTo>
                  <a:close/>
                </a:path>
              </a:pathLst>
            </a:custGeom>
            <a:solidFill>
              <a:srgbClr val="106861"/>
            </a:solidFill>
            <a:ln cap="rnd">
              <a:noFill/>
              <a:prstDash val="solid"/>
              <a:round/>
            </a:ln>
          </p:spPr>
        </p:sp>
        <p:sp>
          <p:nvSpPr>
            <p:cNvPr name="TextBox 9" id="9"/>
            <p:cNvSpPr txBox="true"/>
            <p:nvPr/>
          </p:nvSpPr>
          <p:spPr>
            <a:xfrm>
              <a:off x="0" y="-19050"/>
              <a:ext cx="3432692" cy="160643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6113923" y="9258300"/>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5648108" y="9258300"/>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3558350" y="3845036"/>
            <a:ext cx="11150794" cy="3932224"/>
          </a:xfrm>
          <a:prstGeom prst="rect">
            <a:avLst/>
          </a:prstGeom>
        </p:spPr>
        <p:txBody>
          <a:bodyPr anchor="t" rtlCol="false" tIns="0" lIns="0" bIns="0" rIns="0">
            <a:spAutoFit/>
          </a:bodyPr>
          <a:lstStyle/>
          <a:p>
            <a:pPr algn="just">
              <a:lnSpc>
                <a:spcPts val="3950"/>
              </a:lnSpc>
            </a:pPr>
            <a:r>
              <a:rPr lang="en-US" sz="2469">
                <a:solidFill>
                  <a:srgbClr val="FFFFFF"/>
                </a:solidFill>
                <a:latin typeface="Open Sauce"/>
                <a:ea typeface="Open Sauce"/>
                <a:cs typeface="Open Sauce"/>
                <a:sym typeface="Open Sauce"/>
              </a:rPr>
              <a:t>Modern education is increasingly driven by data, making it essential to track and analyze student learning behavior to improve academic outcomes. Learnlytics provides an AI-powered platform that enables students to submit progress reports, learning outcomes, and study plans. Administrators can monitor and analyze this data to uncover insights. Drawing from the principles of educational data mining, Learnlytics uses predictive modeling to help educators identify students in need of support.</a:t>
            </a:r>
          </a:p>
        </p:txBody>
      </p:sp>
      <p:sp>
        <p:nvSpPr>
          <p:cNvPr name="TextBox 20" id="20"/>
          <p:cNvSpPr txBox="true"/>
          <p:nvPr/>
        </p:nvSpPr>
        <p:spPr>
          <a:xfrm rot="0">
            <a:off x="5669478" y="2601982"/>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295137" y="933899"/>
            <a:ext cx="909817" cy="727854"/>
          </a:xfrm>
          <a:custGeom>
            <a:avLst/>
            <a:gdLst/>
            <a:ahLst/>
            <a:cxnLst/>
            <a:rect r="r" b="b" t="t" l="l"/>
            <a:pathLst>
              <a:path h="727854" w="909817">
                <a:moveTo>
                  <a:pt x="0" y="0"/>
                </a:moveTo>
                <a:lnTo>
                  <a:pt x="909818" y="0"/>
                </a:lnTo>
                <a:lnTo>
                  <a:pt x="909818" y="727853"/>
                </a:lnTo>
                <a:lnTo>
                  <a:pt x="0" y="72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9832433" y="-339559"/>
            <a:ext cx="8735127" cy="6811477"/>
            <a:chOff x="0" y="0"/>
            <a:chExt cx="6350000" cy="4951603"/>
          </a:xfrm>
        </p:grpSpPr>
        <p:sp>
          <p:nvSpPr>
            <p:cNvPr name="Freeform 7" id="7"/>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4"/>
              <a:stretch>
                <a:fillRect l="-8520" t="0" r="-8520" b="0"/>
              </a:stretch>
            </a:blipFill>
          </p:spPr>
        </p:sp>
      </p:grpSp>
      <p:sp>
        <p:nvSpPr>
          <p:cNvPr name="Freeform 8" id="8"/>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95137" y="2409166"/>
            <a:ext cx="5376858" cy="1652056"/>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PROBLEM STATEMENT</a:t>
            </a:r>
          </a:p>
        </p:txBody>
      </p:sp>
      <p:sp>
        <p:nvSpPr>
          <p:cNvPr name="TextBox 10" id="10"/>
          <p:cNvSpPr txBox="true"/>
          <p:nvPr/>
        </p:nvSpPr>
        <p:spPr>
          <a:xfrm rot="0">
            <a:off x="2335299" y="1121492"/>
            <a:ext cx="1891773" cy="362193"/>
          </a:xfrm>
          <a:prstGeom prst="rect">
            <a:avLst/>
          </a:prstGeom>
        </p:spPr>
        <p:txBody>
          <a:bodyPr anchor="t" rtlCol="false" tIns="0" lIns="0" bIns="0" rIns="0">
            <a:spAutoFit/>
          </a:bodyPr>
          <a:lstStyle/>
          <a:p>
            <a:pPr algn="l">
              <a:lnSpc>
                <a:spcPts val="2821"/>
              </a:lnSpc>
            </a:pPr>
            <a:r>
              <a:rPr lang="en-US" sz="2453" spc="-49">
                <a:solidFill>
                  <a:srgbClr val="191919"/>
                </a:solidFill>
                <a:latin typeface="Open Sauce"/>
                <a:ea typeface="Open Sauce"/>
                <a:cs typeface="Open Sauce"/>
                <a:sym typeface="Open Sauce"/>
              </a:rPr>
              <a:t>Learnlytics</a:t>
            </a:r>
          </a:p>
        </p:txBody>
      </p:sp>
      <p:sp>
        <p:nvSpPr>
          <p:cNvPr name="TextBox 11" id="11"/>
          <p:cNvSpPr txBox="true"/>
          <p:nvPr/>
        </p:nvSpPr>
        <p:spPr>
          <a:xfrm rot="0">
            <a:off x="1295137" y="4252800"/>
            <a:ext cx="6274156" cy="4548300"/>
          </a:xfrm>
          <a:prstGeom prst="rect">
            <a:avLst/>
          </a:prstGeom>
        </p:spPr>
        <p:txBody>
          <a:bodyPr anchor="t" rtlCol="false" tIns="0" lIns="0" bIns="0" rIns="0">
            <a:spAutoFit/>
          </a:bodyPr>
          <a:lstStyle/>
          <a:p>
            <a:pPr algn="just" marL="529786" indent="-264893" lvl="1">
              <a:lnSpc>
                <a:spcPts val="3656"/>
              </a:lnSpc>
              <a:buFont typeface="Arial"/>
              <a:buChar char="•"/>
            </a:pPr>
            <a:r>
              <a:rPr lang="en-US" sz="2453" spc="39">
                <a:solidFill>
                  <a:srgbClr val="191919"/>
                </a:solidFill>
                <a:latin typeface="Open Sauce"/>
                <a:ea typeface="Open Sauce"/>
                <a:cs typeface="Open Sauce"/>
                <a:sym typeface="Open Sauce"/>
              </a:rPr>
              <a:t>Lack of scalable, automated systems to track real-time student behavior.</a:t>
            </a:r>
          </a:p>
          <a:p>
            <a:pPr algn="just" marL="529786" indent="-264893" lvl="1">
              <a:lnSpc>
                <a:spcPts val="3656"/>
              </a:lnSpc>
              <a:buFont typeface="Arial"/>
              <a:buChar char="•"/>
            </a:pPr>
            <a:r>
              <a:rPr lang="en-US" sz="2453" spc="39">
                <a:solidFill>
                  <a:srgbClr val="191919"/>
                </a:solidFill>
                <a:latin typeface="Open Sauce"/>
                <a:ea typeface="Open Sauce"/>
                <a:cs typeface="Open Sauce"/>
                <a:sym typeface="Open Sauce"/>
              </a:rPr>
              <a:t>Existing systems don’t fully capture academic</a:t>
            </a:r>
            <a:r>
              <a:rPr lang="en-US" sz="2453" spc="39">
                <a:solidFill>
                  <a:srgbClr val="191919"/>
                </a:solidFill>
                <a:latin typeface="Open Sauce"/>
                <a:ea typeface="Open Sauce"/>
                <a:cs typeface="Open Sauce"/>
                <a:sym typeface="Open Sauce"/>
              </a:rPr>
              <a:t> progress or allow timely interventions.</a:t>
            </a:r>
          </a:p>
          <a:p>
            <a:pPr algn="just" marL="529786" indent="-264893" lvl="1">
              <a:lnSpc>
                <a:spcPts val="3656"/>
              </a:lnSpc>
              <a:buFont typeface="Arial"/>
              <a:buChar char="•"/>
            </a:pPr>
            <a:r>
              <a:rPr lang="en-US" sz="2453" spc="39">
                <a:solidFill>
                  <a:srgbClr val="191919"/>
                </a:solidFill>
                <a:latin typeface="Open Sauce"/>
                <a:ea typeface="Open Sauce"/>
                <a:cs typeface="Open Sauce"/>
                <a:sym typeface="Open Sauce"/>
              </a:rPr>
              <a:t>Learnlytics applies machine learning to fill these gaps and predict student success​</a:t>
            </a:r>
          </a:p>
          <a:p>
            <a:pPr algn="just" marL="0" indent="0" lvl="0">
              <a:lnSpc>
                <a:spcPts val="3656"/>
              </a:lnSpc>
            </a:pPr>
          </a:p>
        </p:txBody>
      </p:sp>
      <p:sp>
        <p:nvSpPr>
          <p:cNvPr name="TextBox 12" id="12"/>
          <p:cNvSpPr txBox="true"/>
          <p:nvPr/>
        </p:nvSpPr>
        <p:spPr>
          <a:xfrm rot="0">
            <a:off x="10650504" y="7256961"/>
            <a:ext cx="5157002" cy="1544139"/>
          </a:xfrm>
          <a:prstGeom prst="rect">
            <a:avLst/>
          </a:prstGeom>
        </p:spPr>
        <p:txBody>
          <a:bodyPr anchor="t" rtlCol="false" tIns="0" lIns="0" bIns="0" rIns="0">
            <a:spAutoFit/>
          </a:bodyPr>
          <a:lstStyle/>
          <a:p>
            <a:pPr algn="l">
              <a:lnSpc>
                <a:spcPts val="6444"/>
              </a:lnSpc>
            </a:pPr>
            <a:r>
              <a:rPr lang="en-US" b="true" sz="3502" i="true" spc="35">
                <a:solidFill>
                  <a:srgbClr val="FDFBFB"/>
                </a:solidFill>
                <a:latin typeface="Open Sauce Bold Italics"/>
                <a:ea typeface="Open Sauce Bold Italics"/>
                <a:cs typeface="Open Sauce Bold Italics"/>
                <a:sym typeface="Open Sauce Bold Italics"/>
              </a:rPr>
              <a:t>"AI for brighter academic futures."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1623887"/>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SURVEY OF EXISTING SYSTEMS</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921546" y="1053672"/>
            <a:ext cx="6096382" cy="2295633"/>
            <a:chOff x="0" y="0"/>
            <a:chExt cx="1410860" cy="531268"/>
          </a:xfrm>
        </p:grpSpPr>
        <p:sp>
          <p:nvSpPr>
            <p:cNvPr name="Freeform 14" id="14"/>
            <p:cNvSpPr/>
            <p:nvPr/>
          </p:nvSpPr>
          <p:spPr>
            <a:xfrm flipH="false" flipV="false" rot="0">
              <a:off x="0" y="0"/>
              <a:ext cx="1410860" cy="531268"/>
            </a:xfrm>
            <a:custGeom>
              <a:avLst/>
              <a:gdLst/>
              <a:ahLst/>
              <a:cxnLst/>
              <a:rect r="r" b="b" t="t" l="l"/>
              <a:pathLst>
                <a:path h="531268" w="1410860">
                  <a:moveTo>
                    <a:pt x="40637" y="0"/>
                  </a:moveTo>
                  <a:lnTo>
                    <a:pt x="1370222" y="0"/>
                  </a:lnTo>
                  <a:cubicBezTo>
                    <a:pt x="1392666" y="0"/>
                    <a:pt x="1410860" y="18194"/>
                    <a:pt x="1410860" y="40637"/>
                  </a:cubicBezTo>
                  <a:lnTo>
                    <a:pt x="1410860" y="490631"/>
                  </a:lnTo>
                  <a:cubicBezTo>
                    <a:pt x="1410860" y="513074"/>
                    <a:pt x="1392666" y="531268"/>
                    <a:pt x="1370222" y="531268"/>
                  </a:cubicBezTo>
                  <a:lnTo>
                    <a:pt x="40637" y="531268"/>
                  </a:lnTo>
                  <a:cubicBezTo>
                    <a:pt x="18194" y="531268"/>
                    <a:pt x="0" y="513074"/>
                    <a:pt x="0" y="490631"/>
                  </a:cubicBezTo>
                  <a:lnTo>
                    <a:pt x="0" y="40637"/>
                  </a:lnTo>
                  <a:cubicBezTo>
                    <a:pt x="0" y="18194"/>
                    <a:pt x="18194" y="0"/>
                    <a:pt x="40637"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410860" cy="56936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8307532" y="1878174"/>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610096" y="1832098"/>
            <a:ext cx="5054553" cy="1536256"/>
          </a:xfrm>
          <a:prstGeom prst="rect">
            <a:avLst/>
          </a:prstGeom>
        </p:spPr>
        <p:txBody>
          <a:bodyPr anchor="t" rtlCol="false" tIns="0" lIns="0" bIns="0" rIns="0">
            <a:spAutoFit/>
          </a:bodyPr>
          <a:lstStyle/>
          <a:p>
            <a:pPr algn="just" marL="346775" indent="-173388" lvl="1">
              <a:lnSpc>
                <a:spcPts val="2055"/>
              </a:lnSpc>
              <a:buFont typeface="Arial"/>
              <a:buChar char="•"/>
            </a:pPr>
            <a:r>
              <a:rPr lang="en-US" sz="1606">
                <a:solidFill>
                  <a:srgbClr val="231F20"/>
                </a:solidFill>
                <a:latin typeface="Open Sauce"/>
                <a:ea typeface="Open Sauce"/>
                <a:cs typeface="Open Sauce"/>
                <a:sym typeface="Open Sauce"/>
              </a:rPr>
              <a:t>Provides learners with progress tracking on course completion rates and learning outcomes.</a:t>
            </a:r>
          </a:p>
          <a:p>
            <a:pPr algn="just" marL="346775" indent="-173388" lvl="1">
              <a:lnSpc>
                <a:spcPts val="2055"/>
              </a:lnSpc>
              <a:spcBef>
                <a:spcPct val="0"/>
              </a:spcBef>
              <a:buFont typeface="Arial"/>
              <a:buChar char="•"/>
            </a:pPr>
            <a:r>
              <a:rPr lang="en-US" sz="1606">
                <a:solidFill>
                  <a:srgbClr val="231F20"/>
                </a:solidFill>
                <a:latin typeface="Open Sauce"/>
                <a:ea typeface="Open Sauce"/>
                <a:cs typeface="Open Sauce"/>
                <a:sym typeface="Open Sauce"/>
              </a:rPr>
              <a:t>Lacks AI-driven personalized recommendations and predictive modeling.</a:t>
            </a:r>
          </a:p>
          <a:p>
            <a:pPr algn="just" marL="0" indent="0" lvl="0">
              <a:lnSpc>
                <a:spcPts val="2055"/>
              </a:lnSpc>
              <a:spcBef>
                <a:spcPct val="0"/>
              </a:spcBef>
            </a:pPr>
          </a:p>
        </p:txBody>
      </p:sp>
      <p:sp>
        <p:nvSpPr>
          <p:cNvPr name="TextBox 20" id="20"/>
          <p:cNvSpPr txBox="true"/>
          <p:nvPr/>
        </p:nvSpPr>
        <p:spPr>
          <a:xfrm rot="0">
            <a:off x="9667546" y="1375254"/>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Coursera</a:t>
            </a:r>
          </a:p>
        </p:txBody>
      </p:sp>
      <p:sp>
        <p:nvSpPr>
          <p:cNvPr name="Freeform 21" id="21"/>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2" id="22"/>
          <p:cNvGrpSpPr/>
          <p:nvPr/>
        </p:nvGrpSpPr>
        <p:grpSpPr>
          <a:xfrm rot="0">
            <a:off x="8921546" y="3635373"/>
            <a:ext cx="6096382" cy="2372153"/>
            <a:chOff x="0" y="0"/>
            <a:chExt cx="1410860" cy="548977"/>
          </a:xfrm>
        </p:grpSpPr>
        <p:sp>
          <p:nvSpPr>
            <p:cNvPr name="Freeform 23" id="23"/>
            <p:cNvSpPr/>
            <p:nvPr/>
          </p:nvSpPr>
          <p:spPr>
            <a:xfrm flipH="false" flipV="false" rot="0">
              <a:off x="0" y="0"/>
              <a:ext cx="1410860" cy="548977"/>
            </a:xfrm>
            <a:custGeom>
              <a:avLst/>
              <a:gdLst/>
              <a:ahLst/>
              <a:cxnLst/>
              <a:rect r="r" b="b" t="t" l="l"/>
              <a:pathLst>
                <a:path h="548977" w="1410860">
                  <a:moveTo>
                    <a:pt x="40637" y="0"/>
                  </a:moveTo>
                  <a:lnTo>
                    <a:pt x="1370222" y="0"/>
                  </a:lnTo>
                  <a:cubicBezTo>
                    <a:pt x="1392666" y="0"/>
                    <a:pt x="1410860" y="18194"/>
                    <a:pt x="1410860" y="40637"/>
                  </a:cubicBezTo>
                  <a:lnTo>
                    <a:pt x="1410860" y="508340"/>
                  </a:lnTo>
                  <a:cubicBezTo>
                    <a:pt x="1410860" y="530783"/>
                    <a:pt x="1392666" y="548977"/>
                    <a:pt x="1370222" y="548977"/>
                  </a:cubicBezTo>
                  <a:lnTo>
                    <a:pt x="40637" y="548977"/>
                  </a:lnTo>
                  <a:cubicBezTo>
                    <a:pt x="18194" y="548977"/>
                    <a:pt x="0" y="530783"/>
                    <a:pt x="0" y="508340"/>
                  </a:cubicBezTo>
                  <a:lnTo>
                    <a:pt x="0" y="40637"/>
                  </a:lnTo>
                  <a:cubicBezTo>
                    <a:pt x="0" y="18194"/>
                    <a:pt x="18194" y="0"/>
                    <a:pt x="40637" y="0"/>
                  </a:cubicBezTo>
                  <a:close/>
                </a:path>
              </a:pathLst>
            </a:custGeom>
            <a:solidFill>
              <a:srgbClr val="FFFFFF"/>
            </a:solidFill>
            <a:ln w="104775" cap="rnd">
              <a:solidFill>
                <a:srgbClr val="106861"/>
              </a:solidFill>
              <a:prstDash val="solid"/>
              <a:round/>
            </a:ln>
          </p:spPr>
        </p:sp>
        <p:sp>
          <p:nvSpPr>
            <p:cNvPr name="TextBox 24" id="24"/>
            <p:cNvSpPr txBox="true"/>
            <p:nvPr/>
          </p:nvSpPr>
          <p:spPr>
            <a:xfrm>
              <a:off x="0" y="-38100"/>
              <a:ext cx="1410860" cy="587077"/>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8307532" y="4374347"/>
            <a:ext cx="1228028" cy="1226514"/>
            <a:chOff x="0" y="0"/>
            <a:chExt cx="323431" cy="323032"/>
          </a:xfrm>
        </p:grpSpPr>
        <p:sp>
          <p:nvSpPr>
            <p:cNvPr name="Freeform 26" id="2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7" id="2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8" id="28"/>
          <p:cNvSpPr txBox="true"/>
          <p:nvPr/>
        </p:nvSpPr>
        <p:spPr>
          <a:xfrm rot="0">
            <a:off x="9610096" y="4480749"/>
            <a:ext cx="4997102" cy="1279004"/>
          </a:xfrm>
          <a:prstGeom prst="rect">
            <a:avLst/>
          </a:prstGeom>
        </p:spPr>
        <p:txBody>
          <a:bodyPr anchor="t" rtlCol="false" tIns="0" lIns="0" bIns="0" rIns="0">
            <a:spAutoFit/>
          </a:bodyPr>
          <a:lstStyle/>
          <a:p>
            <a:pPr algn="just" marL="348425" indent="-174213" lvl="1">
              <a:lnSpc>
                <a:spcPts val="2065"/>
              </a:lnSpc>
              <a:buFont typeface="Arial"/>
              <a:buChar char="•"/>
            </a:pPr>
            <a:r>
              <a:rPr lang="en-US" sz="1613">
                <a:solidFill>
                  <a:srgbClr val="231F20"/>
                </a:solidFill>
                <a:latin typeface="Open Sauce"/>
                <a:ea typeface="Open Sauce"/>
                <a:cs typeface="Open Sauce"/>
                <a:sym typeface="Open Sauce"/>
              </a:rPr>
              <a:t>Tracks student engagement, assignment completion, and performance in real-time.</a:t>
            </a:r>
          </a:p>
          <a:p>
            <a:pPr algn="just" marL="348425" indent="-174213" lvl="1">
              <a:lnSpc>
                <a:spcPts val="2065"/>
              </a:lnSpc>
              <a:spcBef>
                <a:spcPct val="0"/>
              </a:spcBef>
              <a:buFont typeface="Arial"/>
              <a:buChar char="•"/>
            </a:pPr>
            <a:r>
              <a:rPr lang="en-US" sz="1613">
                <a:solidFill>
                  <a:srgbClr val="231F20"/>
                </a:solidFill>
                <a:latin typeface="Open Sauce"/>
                <a:ea typeface="Open Sauce"/>
                <a:cs typeface="Open Sauce"/>
                <a:sym typeface="Open Sauce"/>
              </a:rPr>
              <a:t>Lacks advanced machine learning models to predict student success.</a:t>
            </a:r>
          </a:p>
          <a:p>
            <a:pPr algn="just" marL="0" indent="0" lvl="0">
              <a:lnSpc>
                <a:spcPts val="2065"/>
              </a:lnSpc>
              <a:spcBef>
                <a:spcPct val="0"/>
              </a:spcBef>
            </a:pPr>
          </a:p>
        </p:txBody>
      </p:sp>
      <p:sp>
        <p:nvSpPr>
          <p:cNvPr name="TextBox 29" id="29"/>
          <p:cNvSpPr txBox="true"/>
          <p:nvPr/>
        </p:nvSpPr>
        <p:spPr>
          <a:xfrm rot="0">
            <a:off x="9667546" y="3961777"/>
            <a:ext cx="4720948"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Google Classroom Analytics</a:t>
            </a:r>
          </a:p>
        </p:txBody>
      </p:sp>
      <p:sp>
        <p:nvSpPr>
          <p:cNvPr name="Freeform 30" id="30"/>
          <p:cNvSpPr/>
          <p:nvPr/>
        </p:nvSpPr>
        <p:spPr>
          <a:xfrm flipH="false" flipV="false" rot="0">
            <a:off x="8520301" y="4510892"/>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1" id="31"/>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2" id="32"/>
          <p:cNvGrpSpPr/>
          <p:nvPr/>
        </p:nvGrpSpPr>
        <p:grpSpPr>
          <a:xfrm rot="0">
            <a:off x="8984330" y="6245651"/>
            <a:ext cx="6033599" cy="2515735"/>
            <a:chOff x="0" y="0"/>
            <a:chExt cx="1396330" cy="582206"/>
          </a:xfrm>
        </p:grpSpPr>
        <p:sp>
          <p:nvSpPr>
            <p:cNvPr name="Freeform 33" id="33"/>
            <p:cNvSpPr/>
            <p:nvPr/>
          </p:nvSpPr>
          <p:spPr>
            <a:xfrm flipH="false" flipV="false" rot="0">
              <a:off x="0" y="0"/>
              <a:ext cx="1396330" cy="582206"/>
            </a:xfrm>
            <a:custGeom>
              <a:avLst/>
              <a:gdLst/>
              <a:ahLst/>
              <a:cxnLst/>
              <a:rect r="r" b="b" t="t" l="l"/>
              <a:pathLst>
                <a:path h="582206" w="1396330">
                  <a:moveTo>
                    <a:pt x="41060" y="0"/>
                  </a:moveTo>
                  <a:lnTo>
                    <a:pt x="1355270" y="0"/>
                  </a:lnTo>
                  <a:cubicBezTo>
                    <a:pt x="1366160" y="0"/>
                    <a:pt x="1376603" y="4326"/>
                    <a:pt x="1384304" y="12026"/>
                  </a:cubicBezTo>
                  <a:cubicBezTo>
                    <a:pt x="1392004" y="19727"/>
                    <a:pt x="1396330" y="30170"/>
                    <a:pt x="1396330" y="41060"/>
                  </a:cubicBezTo>
                  <a:lnTo>
                    <a:pt x="1396330" y="541146"/>
                  </a:lnTo>
                  <a:cubicBezTo>
                    <a:pt x="1396330" y="563823"/>
                    <a:pt x="1377947" y="582206"/>
                    <a:pt x="1355270" y="582206"/>
                  </a:cubicBezTo>
                  <a:lnTo>
                    <a:pt x="41060" y="582206"/>
                  </a:lnTo>
                  <a:cubicBezTo>
                    <a:pt x="18383" y="582206"/>
                    <a:pt x="0" y="563823"/>
                    <a:pt x="0" y="541146"/>
                  </a:cubicBezTo>
                  <a:lnTo>
                    <a:pt x="0" y="41060"/>
                  </a:lnTo>
                  <a:cubicBezTo>
                    <a:pt x="0" y="18383"/>
                    <a:pt x="18383" y="0"/>
                    <a:pt x="41060" y="0"/>
                  </a:cubicBezTo>
                  <a:close/>
                </a:path>
              </a:pathLst>
            </a:custGeom>
            <a:solidFill>
              <a:srgbClr val="FFFFFF"/>
            </a:solidFill>
            <a:ln w="104775" cap="rnd">
              <a:solidFill>
                <a:srgbClr val="106861"/>
              </a:solidFill>
              <a:prstDash val="solid"/>
              <a:round/>
            </a:ln>
          </p:spPr>
        </p:sp>
        <p:sp>
          <p:nvSpPr>
            <p:cNvPr name="TextBox 34" id="34"/>
            <p:cNvSpPr txBox="true"/>
            <p:nvPr/>
          </p:nvSpPr>
          <p:spPr>
            <a:xfrm>
              <a:off x="0" y="-38100"/>
              <a:ext cx="1396330" cy="620306"/>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5" id="35"/>
          <p:cNvGrpSpPr/>
          <p:nvPr/>
        </p:nvGrpSpPr>
        <p:grpSpPr>
          <a:xfrm rot="0">
            <a:off x="8307532" y="7032444"/>
            <a:ext cx="1228028" cy="1226514"/>
            <a:chOff x="0" y="0"/>
            <a:chExt cx="323431" cy="323032"/>
          </a:xfrm>
        </p:grpSpPr>
        <p:sp>
          <p:nvSpPr>
            <p:cNvPr name="Freeform 36" id="3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7" id="3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8" id="38"/>
          <p:cNvSpPr txBox="true"/>
          <p:nvPr/>
        </p:nvSpPr>
        <p:spPr>
          <a:xfrm rot="0">
            <a:off x="9667546" y="7113916"/>
            <a:ext cx="4939652" cy="1279004"/>
          </a:xfrm>
          <a:prstGeom prst="rect">
            <a:avLst/>
          </a:prstGeom>
        </p:spPr>
        <p:txBody>
          <a:bodyPr anchor="t" rtlCol="false" tIns="0" lIns="0" bIns="0" rIns="0">
            <a:spAutoFit/>
          </a:bodyPr>
          <a:lstStyle/>
          <a:p>
            <a:pPr algn="just" marL="348425" indent="-174213" lvl="1">
              <a:lnSpc>
                <a:spcPts val="2065"/>
              </a:lnSpc>
              <a:buFont typeface="Arial"/>
              <a:buChar char="•"/>
            </a:pPr>
            <a:r>
              <a:rPr lang="en-US" sz="1613">
                <a:solidFill>
                  <a:srgbClr val="231F20"/>
                </a:solidFill>
                <a:latin typeface="Open Sauce"/>
                <a:ea typeface="Open Sauce"/>
                <a:cs typeface="Open Sauce"/>
                <a:sym typeface="Open Sauce"/>
              </a:rPr>
              <a:t>Open-source platform with tools to track student activity and performance.</a:t>
            </a:r>
          </a:p>
          <a:p>
            <a:pPr algn="just" marL="348425" indent="-174213" lvl="1">
              <a:lnSpc>
                <a:spcPts val="2065"/>
              </a:lnSpc>
              <a:spcBef>
                <a:spcPct val="0"/>
              </a:spcBef>
              <a:buFont typeface="Arial"/>
              <a:buChar char="•"/>
            </a:pPr>
            <a:r>
              <a:rPr lang="en-US" sz="1613">
                <a:solidFill>
                  <a:srgbClr val="231F20"/>
                </a:solidFill>
                <a:latin typeface="Open Sauce"/>
                <a:ea typeface="Open Sauce"/>
                <a:cs typeface="Open Sauce"/>
                <a:sym typeface="Open Sauce"/>
              </a:rPr>
              <a:t>Limited predictive insights, primarily focusing on retrospective analysis.</a:t>
            </a:r>
          </a:p>
          <a:p>
            <a:pPr algn="just" marL="0" indent="0" lvl="0">
              <a:lnSpc>
                <a:spcPts val="2065"/>
              </a:lnSpc>
              <a:spcBef>
                <a:spcPct val="0"/>
              </a:spcBef>
            </a:pPr>
          </a:p>
        </p:txBody>
      </p:sp>
      <p:sp>
        <p:nvSpPr>
          <p:cNvPr name="TextBox 39" id="39"/>
          <p:cNvSpPr txBox="true"/>
          <p:nvPr/>
        </p:nvSpPr>
        <p:spPr>
          <a:xfrm rot="0">
            <a:off x="9667546" y="6541439"/>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Moodle Learning Analytics</a:t>
            </a:r>
          </a:p>
        </p:txBody>
      </p:sp>
      <p:sp>
        <p:nvSpPr>
          <p:cNvPr name="Freeform 40" id="40"/>
          <p:cNvSpPr/>
          <p:nvPr/>
        </p:nvSpPr>
        <p:spPr>
          <a:xfrm flipH="false" flipV="false" rot="0">
            <a:off x="8571284" y="7219435"/>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1" id="41"/>
          <p:cNvSpPr/>
          <p:nvPr/>
        </p:nvSpPr>
        <p:spPr>
          <a:xfrm flipH="false" flipV="false" rot="0">
            <a:off x="8563488"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2" id="42"/>
          <p:cNvGrpSpPr/>
          <p:nvPr/>
        </p:nvGrpSpPr>
        <p:grpSpPr>
          <a:xfrm rot="0">
            <a:off x="4809335" y="8388753"/>
            <a:ext cx="1183417" cy="118341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3229663" y="5423143"/>
            <a:ext cx="723747" cy="838023"/>
          </a:xfrm>
          <a:custGeom>
            <a:avLst/>
            <a:gdLst/>
            <a:ahLst/>
            <a:cxnLst/>
            <a:rect r="r" b="b" t="t" l="l"/>
            <a:pathLst>
              <a:path h="838023" w="723747">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10800000">
            <a:off x="5561122" y="4347082"/>
            <a:ext cx="3128394" cy="3751948"/>
            <a:chOff x="0" y="0"/>
            <a:chExt cx="2041606" cy="2448541"/>
          </a:xfrm>
        </p:grpSpPr>
        <p:sp>
          <p:nvSpPr>
            <p:cNvPr name="Freeform 8" id="8"/>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9" id="9"/>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1" id="11"/>
          <p:cNvGrpSpPr/>
          <p:nvPr/>
        </p:nvGrpSpPr>
        <p:grpSpPr>
          <a:xfrm rot="-10800000">
            <a:off x="9070516" y="4347082"/>
            <a:ext cx="3128394" cy="3751948"/>
            <a:chOff x="0" y="0"/>
            <a:chExt cx="2041606" cy="2448541"/>
          </a:xfrm>
        </p:grpSpPr>
        <p:sp>
          <p:nvSpPr>
            <p:cNvPr name="Freeform 12" id="12"/>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5" id="15"/>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6" id="16"/>
          <p:cNvGrpSpPr/>
          <p:nvPr/>
        </p:nvGrpSpPr>
        <p:grpSpPr>
          <a:xfrm rot="-10800000">
            <a:off x="12581910" y="4347082"/>
            <a:ext cx="3128394" cy="3751948"/>
            <a:chOff x="0" y="0"/>
            <a:chExt cx="2041606" cy="2448541"/>
          </a:xfrm>
        </p:grpSpPr>
        <p:sp>
          <p:nvSpPr>
            <p:cNvPr name="Freeform 17" id="1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8" id="1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9" id="19"/>
          <p:cNvSpPr/>
          <p:nvPr/>
        </p:nvSpPr>
        <p:spPr>
          <a:xfrm flipH="false" flipV="false" rot="0">
            <a:off x="13072917"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20" id="20"/>
          <p:cNvSpPr/>
          <p:nvPr/>
        </p:nvSpPr>
        <p:spPr>
          <a:xfrm flipH="false" flipV="false" rot="0">
            <a:off x="6748522" y="5423143"/>
            <a:ext cx="763553" cy="799913"/>
          </a:xfrm>
          <a:custGeom>
            <a:avLst/>
            <a:gdLst/>
            <a:ahLst/>
            <a:cxnLst/>
            <a:rect r="r" b="b" t="t" l="l"/>
            <a:pathLst>
              <a:path h="799913" w="76355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10143583" y="5480229"/>
            <a:ext cx="937482" cy="724418"/>
          </a:xfrm>
          <a:custGeom>
            <a:avLst/>
            <a:gdLst/>
            <a:ahLst/>
            <a:cxnLst/>
            <a:rect r="r" b="b" t="t" l="l"/>
            <a:pathLst>
              <a:path h="724418" w="937482">
                <a:moveTo>
                  <a:pt x="0" y="0"/>
                </a:moveTo>
                <a:lnTo>
                  <a:pt x="937482" y="0"/>
                </a:lnTo>
                <a:lnTo>
                  <a:pt x="937482" y="724419"/>
                </a:lnTo>
                <a:lnTo>
                  <a:pt x="0" y="7244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0">
            <a:off x="13784777" y="5444976"/>
            <a:ext cx="722660" cy="794926"/>
          </a:xfrm>
          <a:custGeom>
            <a:avLst/>
            <a:gdLst/>
            <a:ahLst/>
            <a:cxnLst/>
            <a:rect r="r" b="b" t="t" l="l"/>
            <a:pathLst>
              <a:path h="794926" w="722660">
                <a:moveTo>
                  <a:pt x="0" y="0"/>
                </a:moveTo>
                <a:lnTo>
                  <a:pt x="722660" y="0"/>
                </a:lnTo>
                <a:lnTo>
                  <a:pt x="722660" y="794925"/>
                </a:lnTo>
                <a:lnTo>
                  <a:pt x="0" y="794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3" id="23"/>
          <p:cNvSpPr txBox="true"/>
          <p:nvPr/>
        </p:nvSpPr>
        <p:spPr>
          <a:xfrm rot="0">
            <a:off x="2095642" y="1710764"/>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PROJECT OBJECTIVES</a:t>
            </a:r>
          </a:p>
        </p:txBody>
      </p:sp>
      <p:sp>
        <p:nvSpPr>
          <p:cNvPr name="TextBox 24" id="24"/>
          <p:cNvSpPr txBox="true"/>
          <p:nvPr/>
        </p:nvSpPr>
        <p:spPr>
          <a:xfrm rot="0">
            <a:off x="2244778" y="6748683"/>
            <a:ext cx="2738293" cy="872490"/>
          </a:xfrm>
          <a:prstGeom prst="rect">
            <a:avLst/>
          </a:prstGeom>
        </p:spPr>
        <p:txBody>
          <a:bodyPr anchor="t" rtlCol="false" tIns="0" lIns="0" bIns="0" rIns="0">
            <a:spAutoFit/>
          </a:bodyPr>
          <a:lstStyle/>
          <a:p>
            <a:pPr algn="ctr" marL="0" indent="0" lvl="0">
              <a:lnSpc>
                <a:spcPts val="2399"/>
              </a:lnSpc>
            </a:pPr>
            <a:r>
              <a:rPr lang="en-US" sz="1599">
                <a:solidFill>
                  <a:srgbClr val="343432"/>
                </a:solidFill>
                <a:latin typeface="Open Sauce"/>
                <a:ea typeface="Open Sauce"/>
                <a:cs typeface="Open Sauce"/>
                <a:sym typeface="Open Sauce"/>
              </a:rPr>
              <a:t>Track and analyze student progress via personalized dashboards.</a:t>
            </a:r>
          </a:p>
        </p:txBody>
      </p:sp>
      <p:sp>
        <p:nvSpPr>
          <p:cNvPr name="TextBox 25" id="25"/>
          <p:cNvSpPr txBox="true"/>
          <p:nvPr/>
        </p:nvSpPr>
        <p:spPr>
          <a:xfrm rot="0">
            <a:off x="2541872"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01</a:t>
            </a:r>
          </a:p>
        </p:txBody>
      </p:sp>
      <p:sp>
        <p:nvSpPr>
          <p:cNvPr name="TextBox 26" id="26"/>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7" id="27"/>
          <p:cNvSpPr txBox="true"/>
          <p:nvPr/>
        </p:nvSpPr>
        <p:spPr>
          <a:xfrm rot="0">
            <a:off x="5779773" y="6798796"/>
            <a:ext cx="2738293" cy="577215"/>
          </a:xfrm>
          <a:prstGeom prst="rect">
            <a:avLst/>
          </a:prstGeom>
        </p:spPr>
        <p:txBody>
          <a:bodyPr anchor="t" rtlCol="false" tIns="0" lIns="0" bIns="0" rIns="0">
            <a:spAutoFit/>
          </a:bodyPr>
          <a:lstStyle/>
          <a:p>
            <a:pPr algn="ctr" marL="0" indent="0" lvl="0">
              <a:lnSpc>
                <a:spcPts val="2399"/>
              </a:lnSpc>
            </a:pPr>
            <a:r>
              <a:rPr lang="en-US" sz="1599">
                <a:solidFill>
                  <a:srgbClr val="343432"/>
                </a:solidFill>
                <a:latin typeface="Open Sauce"/>
                <a:ea typeface="Open Sauce"/>
                <a:cs typeface="Open Sauce"/>
                <a:sym typeface="Open Sauce"/>
              </a:rPr>
              <a:t>Provide admins with tools for data-driven insights.</a:t>
            </a:r>
          </a:p>
        </p:txBody>
      </p:sp>
      <p:sp>
        <p:nvSpPr>
          <p:cNvPr name="TextBox 28" id="28"/>
          <p:cNvSpPr txBox="true"/>
          <p:nvPr/>
        </p:nvSpPr>
        <p:spPr>
          <a:xfrm rot="0">
            <a:off x="6053267"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02</a:t>
            </a:r>
          </a:p>
        </p:txBody>
      </p:sp>
      <p:sp>
        <p:nvSpPr>
          <p:cNvPr name="TextBox 29" id="29"/>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30" id="30"/>
          <p:cNvSpPr txBox="true"/>
          <p:nvPr/>
        </p:nvSpPr>
        <p:spPr>
          <a:xfrm rot="0">
            <a:off x="9243178" y="6748683"/>
            <a:ext cx="2738293" cy="1463040"/>
          </a:xfrm>
          <a:prstGeom prst="rect">
            <a:avLst/>
          </a:prstGeom>
        </p:spPr>
        <p:txBody>
          <a:bodyPr anchor="t" rtlCol="false" tIns="0" lIns="0" bIns="0" rIns="0">
            <a:spAutoFit/>
          </a:bodyPr>
          <a:lstStyle/>
          <a:p>
            <a:pPr algn="ctr">
              <a:lnSpc>
                <a:spcPts val="2399"/>
              </a:lnSpc>
            </a:pPr>
            <a:r>
              <a:rPr lang="en-US" sz="1599">
                <a:solidFill>
                  <a:srgbClr val="343432"/>
                </a:solidFill>
                <a:latin typeface="Open Sauce"/>
                <a:ea typeface="Open Sauce"/>
                <a:cs typeface="Open Sauce"/>
                <a:sym typeface="Open Sauce"/>
              </a:rPr>
              <a:t>Deliver personalized learning feedback based on individual patterns.</a:t>
            </a:r>
          </a:p>
          <a:p>
            <a:pPr algn="ctr">
              <a:lnSpc>
                <a:spcPts val="2399"/>
              </a:lnSpc>
            </a:pPr>
          </a:p>
          <a:p>
            <a:pPr algn="ctr" marL="0" indent="0" lvl="0">
              <a:lnSpc>
                <a:spcPts val="2399"/>
              </a:lnSpc>
            </a:pPr>
          </a:p>
        </p:txBody>
      </p:sp>
      <p:sp>
        <p:nvSpPr>
          <p:cNvPr name="TextBox 31" id="31"/>
          <p:cNvSpPr txBox="true"/>
          <p:nvPr/>
        </p:nvSpPr>
        <p:spPr>
          <a:xfrm rot="0">
            <a:off x="9562661"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03</a:t>
            </a:r>
          </a:p>
        </p:txBody>
      </p:sp>
      <p:sp>
        <p:nvSpPr>
          <p:cNvPr name="TextBox 32" id="32"/>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33" id="33"/>
          <p:cNvSpPr txBox="true"/>
          <p:nvPr/>
        </p:nvSpPr>
        <p:spPr>
          <a:xfrm rot="0">
            <a:off x="12968724" y="6748683"/>
            <a:ext cx="2250573" cy="1167765"/>
          </a:xfrm>
          <a:prstGeom prst="rect">
            <a:avLst/>
          </a:prstGeom>
        </p:spPr>
        <p:txBody>
          <a:bodyPr anchor="t" rtlCol="false" tIns="0" lIns="0" bIns="0" rIns="0">
            <a:spAutoFit/>
          </a:bodyPr>
          <a:lstStyle/>
          <a:p>
            <a:pPr algn="ctr">
              <a:lnSpc>
                <a:spcPts val="2399"/>
              </a:lnSpc>
            </a:pPr>
            <a:r>
              <a:rPr lang="en-US" sz="1599">
                <a:solidFill>
                  <a:srgbClr val="343432"/>
                </a:solidFill>
                <a:latin typeface="Open Sauce"/>
                <a:ea typeface="Open Sauce"/>
                <a:cs typeface="Open Sauce"/>
                <a:sym typeface="Open Sauce"/>
              </a:rPr>
              <a:t>Contribute to educational data mining research</a:t>
            </a:r>
          </a:p>
          <a:p>
            <a:pPr algn="ctr" marL="0" indent="0" lvl="0">
              <a:lnSpc>
                <a:spcPts val="2399"/>
              </a:lnSpc>
            </a:pPr>
          </a:p>
        </p:txBody>
      </p:sp>
      <p:sp>
        <p:nvSpPr>
          <p:cNvPr name="TextBox 34" id="34"/>
          <p:cNvSpPr txBox="true"/>
          <p:nvPr/>
        </p:nvSpPr>
        <p:spPr>
          <a:xfrm rot="0">
            <a:off x="13074055"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04</a:t>
            </a:r>
          </a:p>
        </p:txBody>
      </p:sp>
      <p:sp>
        <p:nvSpPr>
          <p:cNvPr name="TextBox 35" id="35"/>
          <p:cNvSpPr txBox="true"/>
          <p:nvPr/>
        </p:nvSpPr>
        <p:spPr>
          <a:xfrm rot="0">
            <a:off x="13654978"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TextBox 36" id="36"/>
          <p:cNvSpPr txBox="true"/>
          <p:nvPr/>
        </p:nvSpPr>
        <p:spPr>
          <a:xfrm rot="0">
            <a:off x="2095642" y="2725868"/>
            <a:ext cx="12655288" cy="1230596"/>
          </a:xfrm>
          <a:prstGeom prst="rect">
            <a:avLst/>
          </a:prstGeom>
        </p:spPr>
        <p:txBody>
          <a:bodyPr anchor="t" rtlCol="false" tIns="0" lIns="0" bIns="0" rIns="0">
            <a:spAutoFit/>
          </a:bodyPr>
          <a:lstStyle/>
          <a:p>
            <a:pPr algn="just" marL="0" indent="0" lvl="0">
              <a:lnSpc>
                <a:spcPts val="3301"/>
              </a:lnSpc>
            </a:pPr>
            <a:r>
              <a:rPr lang="en-US" sz="2200">
                <a:solidFill>
                  <a:srgbClr val="343432"/>
                </a:solidFill>
                <a:latin typeface="Open Sauce"/>
                <a:ea typeface="Open Sauce"/>
                <a:cs typeface="Open Sauce"/>
                <a:sym typeface="Open Sauce"/>
              </a:rPr>
              <a:t>The primary objective of the Learnlytics project is to leverage AI and data analytics to monitor, analyze, and predict student learning behavior, enabling both students and educators to make informed, data-driven decisions for improving academic success.</a:t>
            </a:r>
          </a:p>
        </p:txBody>
      </p:sp>
      <p:sp>
        <p:nvSpPr>
          <p:cNvPr name="Freeform 37" id="37"/>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DAGRLIB0vjw</dc:identifier>
  <dcterms:modified xsi:type="dcterms:W3CDTF">2011-08-01T06:04:30Z</dcterms:modified>
  <cp:revision>1</cp:revision>
  <dc:title>White and Green Simple  Professional Business Project Presentation</dc:title>
</cp:coreProperties>
</file>